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diagrams/layout1.xml" ContentType="application/vnd.openxmlformats-officedocument.drawingml.diagramLayout+xml"/>
  <Override PartName="/ppt/diagrams/quickStyle1.xml" ContentType="application/vnd.openxmlformats-officedocument.drawingml.diagramStyl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diagrams/drawing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7"/>
  </p:notesMasterIdLst>
  <p:handoutMasterIdLst>
    <p:handoutMasterId r:id="rId38"/>
  </p:handoutMasterIdLst>
  <p:sldIdLst>
    <p:sldId id="328" r:id="rId2"/>
    <p:sldId id="256" r:id="rId3"/>
    <p:sldId id="316" r:id="rId4"/>
    <p:sldId id="324" r:id="rId5"/>
    <p:sldId id="315" r:id="rId6"/>
    <p:sldId id="288" r:id="rId7"/>
    <p:sldId id="317" r:id="rId8"/>
    <p:sldId id="318" r:id="rId9"/>
    <p:sldId id="319" r:id="rId10"/>
    <p:sldId id="320" r:id="rId11"/>
    <p:sldId id="321" r:id="rId12"/>
    <p:sldId id="322" r:id="rId13"/>
    <p:sldId id="300" r:id="rId14"/>
    <p:sldId id="289" r:id="rId15"/>
    <p:sldId id="291" r:id="rId16"/>
    <p:sldId id="292" r:id="rId17"/>
    <p:sldId id="299" r:id="rId18"/>
    <p:sldId id="272" r:id="rId19"/>
    <p:sldId id="325" r:id="rId20"/>
    <p:sldId id="273" r:id="rId21"/>
    <p:sldId id="274" r:id="rId22"/>
    <p:sldId id="301" r:id="rId23"/>
    <p:sldId id="275" r:id="rId24"/>
    <p:sldId id="326" r:id="rId25"/>
    <p:sldId id="276" r:id="rId26"/>
    <p:sldId id="277" r:id="rId27"/>
    <p:sldId id="302" r:id="rId28"/>
    <p:sldId id="297" r:id="rId29"/>
    <p:sldId id="327" r:id="rId30"/>
    <p:sldId id="279" r:id="rId31"/>
    <p:sldId id="298" r:id="rId32"/>
    <p:sldId id="323" r:id="rId33"/>
    <p:sldId id="287" r:id="rId34"/>
    <p:sldId id="303" r:id="rId35"/>
    <p:sldId id="29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15639"/>
    <a:srgbClr val="124E33"/>
    <a:srgbClr val="22693E"/>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2592" y="-1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7879-F121-6F42-81EF-86817BA17120}" type="doc">
      <dgm:prSet loTypeId="urn:microsoft.com/office/officeart/2005/8/layout/cycle6" loCatId="cycle" qsTypeId="urn:microsoft.com/office/officeart/2005/8/quickstyle/simple4" qsCatId="simple" csTypeId="urn:microsoft.com/office/officeart/2005/8/colors/accent1_2" csCatId="accent1" phldr="1"/>
      <dgm:spPr/>
      <dgm:t>
        <a:bodyPr/>
        <a:lstStyle/>
        <a:p>
          <a:endParaRPr lang="en-US"/>
        </a:p>
      </dgm:t>
    </dgm:pt>
    <dgm:pt modelId="{74745D0F-7E12-774D-AB90-E9C4EEC08FC7}">
      <dgm:prSet phldrT="[Text]"/>
      <dgm:spPr/>
      <dgm:t>
        <a:bodyPr/>
        <a:lstStyle/>
        <a:p>
          <a:r>
            <a:rPr lang="en-US" dirty="0" smtClean="0"/>
            <a:t>Graphs, Statistics, Formulas &amp; Charts</a:t>
          </a:r>
          <a:endParaRPr lang="en-US" dirty="0"/>
        </a:p>
      </dgm:t>
    </dgm:pt>
    <dgm:pt modelId="{CDE243D6-0E3A-9544-863C-50C4E6500995}" type="parTrans" cxnId="{F12F3CB5-375D-DD43-9AE6-027305B413C5}">
      <dgm:prSet/>
      <dgm:spPr/>
      <dgm:t>
        <a:bodyPr/>
        <a:lstStyle/>
        <a:p>
          <a:endParaRPr lang="en-US"/>
        </a:p>
      </dgm:t>
    </dgm:pt>
    <dgm:pt modelId="{84FAA869-9761-5149-B7AE-AC20108BB6D0}" type="sibTrans" cxnId="{F12F3CB5-375D-DD43-9AE6-027305B413C5}">
      <dgm:prSet/>
      <dgm:spPr/>
      <dgm:t>
        <a:bodyPr/>
        <a:lstStyle/>
        <a:p>
          <a:endParaRPr lang="en-US"/>
        </a:p>
      </dgm:t>
    </dgm:pt>
    <dgm:pt modelId="{79700AD6-5ED4-D54B-B561-AF43623735E5}">
      <dgm:prSet phldrT="[Text]"/>
      <dgm:spPr/>
      <dgm:t>
        <a:bodyPr/>
        <a:lstStyle/>
        <a:p>
          <a:r>
            <a:rPr lang="en-US" dirty="0" smtClean="0"/>
            <a:t>Images &amp; Videos</a:t>
          </a:r>
          <a:endParaRPr lang="en-US" dirty="0"/>
        </a:p>
      </dgm:t>
    </dgm:pt>
    <dgm:pt modelId="{9F810A8B-A113-674B-9244-13C837CB887B}" type="parTrans" cxnId="{7FCC03BA-F1ED-8948-AA95-A3BCB8C704F0}">
      <dgm:prSet/>
      <dgm:spPr/>
      <dgm:t>
        <a:bodyPr/>
        <a:lstStyle/>
        <a:p>
          <a:endParaRPr lang="en-US"/>
        </a:p>
      </dgm:t>
    </dgm:pt>
    <dgm:pt modelId="{5F5BCD93-C885-B943-B384-0D8F359AF0AC}" type="sibTrans" cxnId="{7FCC03BA-F1ED-8948-AA95-A3BCB8C704F0}">
      <dgm:prSet/>
      <dgm:spPr/>
      <dgm:t>
        <a:bodyPr/>
        <a:lstStyle/>
        <a:p>
          <a:endParaRPr lang="en-US"/>
        </a:p>
      </dgm:t>
    </dgm:pt>
    <dgm:pt modelId="{3B196A95-AF12-0D40-BF8C-0A93514B557C}">
      <dgm:prSet phldrT="[Text]"/>
      <dgm:spPr/>
      <dgm:t>
        <a:bodyPr/>
        <a:lstStyle/>
        <a:p>
          <a:r>
            <a:rPr lang="en-US" dirty="0" smtClean="0"/>
            <a:t>Documents, reports and Manuals</a:t>
          </a:r>
          <a:endParaRPr lang="en-US" dirty="0"/>
        </a:p>
      </dgm:t>
    </dgm:pt>
    <dgm:pt modelId="{4D538588-64F2-984A-9AF4-CBCEE7D5391E}" type="parTrans" cxnId="{D4DA119A-A71C-CE4D-B646-E5B0F72C517A}">
      <dgm:prSet/>
      <dgm:spPr/>
      <dgm:t>
        <a:bodyPr/>
        <a:lstStyle/>
        <a:p>
          <a:endParaRPr lang="en-US"/>
        </a:p>
      </dgm:t>
    </dgm:pt>
    <dgm:pt modelId="{6AFD53FD-C603-4F4E-B1BD-4ACB338329EB}" type="sibTrans" cxnId="{D4DA119A-A71C-CE4D-B646-E5B0F72C517A}">
      <dgm:prSet/>
      <dgm:spPr/>
      <dgm:t>
        <a:bodyPr/>
        <a:lstStyle/>
        <a:p>
          <a:endParaRPr lang="en-US"/>
        </a:p>
      </dgm:t>
    </dgm:pt>
    <dgm:pt modelId="{8A6E31EB-6811-9E4C-BD68-4C5A78847B48}">
      <dgm:prSet phldrT="[Text]"/>
      <dgm:spPr/>
      <dgm:t>
        <a:bodyPr/>
        <a:lstStyle/>
        <a:p>
          <a:r>
            <a:rPr lang="en-US" dirty="0" smtClean="0"/>
            <a:t>Websites</a:t>
          </a:r>
          <a:endParaRPr lang="en-US" dirty="0"/>
        </a:p>
      </dgm:t>
    </dgm:pt>
    <dgm:pt modelId="{A875F6AE-39BC-264C-8330-025275859ED7}" type="parTrans" cxnId="{6216A8D2-DA5C-0040-AA46-DC3DF33D3F2A}">
      <dgm:prSet/>
      <dgm:spPr/>
      <dgm:t>
        <a:bodyPr/>
        <a:lstStyle/>
        <a:p>
          <a:endParaRPr lang="en-US"/>
        </a:p>
      </dgm:t>
    </dgm:pt>
    <dgm:pt modelId="{5D3EFDA0-47ED-6848-82E7-53A9E4411C96}" type="sibTrans" cxnId="{6216A8D2-DA5C-0040-AA46-DC3DF33D3F2A}">
      <dgm:prSet/>
      <dgm:spPr/>
      <dgm:t>
        <a:bodyPr/>
        <a:lstStyle/>
        <a:p>
          <a:endParaRPr lang="en-US"/>
        </a:p>
      </dgm:t>
    </dgm:pt>
    <dgm:pt modelId="{7143F2FE-4F2B-6E44-9704-4314ECBFFD6B}">
      <dgm:prSet phldrT="[Text]"/>
      <dgm:spPr/>
      <dgm:t>
        <a:bodyPr/>
        <a:lstStyle/>
        <a:p>
          <a:r>
            <a:rPr lang="en-US" dirty="0" smtClean="0"/>
            <a:t>Apps, Games, </a:t>
          </a:r>
          <a:r>
            <a:rPr lang="en-US" dirty="0" err="1" smtClean="0"/>
            <a:t>Interactives</a:t>
          </a:r>
          <a:r>
            <a:rPr lang="en-US" dirty="0" smtClean="0"/>
            <a:t>, </a:t>
          </a:r>
          <a:r>
            <a:rPr lang="en-US" dirty="0" err="1" smtClean="0"/>
            <a:t>Ebooks</a:t>
          </a:r>
          <a:endParaRPr lang="en-US" dirty="0"/>
        </a:p>
      </dgm:t>
    </dgm:pt>
    <dgm:pt modelId="{C5C74241-332D-5D45-81FA-0D9D3C1F7A85}" type="parTrans" cxnId="{401A02CE-E707-854C-BD3F-EE8C5405D384}">
      <dgm:prSet/>
      <dgm:spPr/>
      <dgm:t>
        <a:bodyPr/>
        <a:lstStyle/>
        <a:p>
          <a:endParaRPr lang="en-US"/>
        </a:p>
      </dgm:t>
    </dgm:pt>
    <dgm:pt modelId="{61CA2939-17E4-8246-8183-C15579A69AB7}" type="sibTrans" cxnId="{401A02CE-E707-854C-BD3F-EE8C5405D384}">
      <dgm:prSet/>
      <dgm:spPr/>
      <dgm:t>
        <a:bodyPr/>
        <a:lstStyle/>
        <a:p>
          <a:endParaRPr lang="en-US"/>
        </a:p>
      </dgm:t>
    </dgm:pt>
    <dgm:pt modelId="{BE91CBB5-4E95-AB47-8490-933BA4C5C38C}" type="pres">
      <dgm:prSet presAssocID="{0AB07879-F121-6F42-81EF-86817BA17120}" presName="cycle" presStyleCnt="0">
        <dgm:presLayoutVars>
          <dgm:dir/>
          <dgm:resizeHandles val="exact"/>
        </dgm:presLayoutVars>
      </dgm:prSet>
      <dgm:spPr/>
      <dgm:t>
        <a:bodyPr/>
        <a:lstStyle/>
        <a:p>
          <a:endParaRPr lang="en-US"/>
        </a:p>
      </dgm:t>
    </dgm:pt>
    <dgm:pt modelId="{5DE8227A-8728-D04E-BF40-77AA3BC0F923}" type="pres">
      <dgm:prSet presAssocID="{74745D0F-7E12-774D-AB90-E9C4EEC08FC7}" presName="node" presStyleLbl="node1" presStyleIdx="0" presStyleCnt="5">
        <dgm:presLayoutVars>
          <dgm:bulletEnabled val="1"/>
        </dgm:presLayoutVars>
      </dgm:prSet>
      <dgm:spPr/>
      <dgm:t>
        <a:bodyPr/>
        <a:lstStyle/>
        <a:p>
          <a:endParaRPr lang="en-US"/>
        </a:p>
      </dgm:t>
    </dgm:pt>
    <dgm:pt modelId="{A212E67A-F1E9-8344-8E1F-0D343CEC6BC8}" type="pres">
      <dgm:prSet presAssocID="{74745D0F-7E12-774D-AB90-E9C4EEC08FC7}" presName="spNode" presStyleCnt="0"/>
      <dgm:spPr/>
    </dgm:pt>
    <dgm:pt modelId="{F2B0368A-C0A8-3C45-9573-F1E52461DF64}" type="pres">
      <dgm:prSet presAssocID="{84FAA869-9761-5149-B7AE-AC20108BB6D0}" presName="sibTrans" presStyleLbl="sibTrans1D1" presStyleIdx="0" presStyleCnt="5"/>
      <dgm:spPr/>
      <dgm:t>
        <a:bodyPr/>
        <a:lstStyle/>
        <a:p>
          <a:endParaRPr lang="en-US"/>
        </a:p>
      </dgm:t>
    </dgm:pt>
    <dgm:pt modelId="{E655F665-D87F-474D-9902-79B87A817BC0}" type="pres">
      <dgm:prSet presAssocID="{79700AD6-5ED4-D54B-B561-AF43623735E5}" presName="node" presStyleLbl="node1" presStyleIdx="1" presStyleCnt="5">
        <dgm:presLayoutVars>
          <dgm:bulletEnabled val="1"/>
        </dgm:presLayoutVars>
      </dgm:prSet>
      <dgm:spPr/>
      <dgm:t>
        <a:bodyPr/>
        <a:lstStyle/>
        <a:p>
          <a:endParaRPr lang="en-US"/>
        </a:p>
      </dgm:t>
    </dgm:pt>
    <dgm:pt modelId="{C2B72386-2D5F-554C-AD6C-2D66BCFD1B31}" type="pres">
      <dgm:prSet presAssocID="{79700AD6-5ED4-D54B-B561-AF43623735E5}" presName="spNode" presStyleCnt="0"/>
      <dgm:spPr/>
    </dgm:pt>
    <dgm:pt modelId="{C9C79140-1624-4147-B71C-1A2AB9BB2C37}" type="pres">
      <dgm:prSet presAssocID="{5F5BCD93-C885-B943-B384-0D8F359AF0AC}" presName="sibTrans" presStyleLbl="sibTrans1D1" presStyleIdx="1" presStyleCnt="5"/>
      <dgm:spPr/>
      <dgm:t>
        <a:bodyPr/>
        <a:lstStyle/>
        <a:p>
          <a:endParaRPr lang="en-US"/>
        </a:p>
      </dgm:t>
    </dgm:pt>
    <dgm:pt modelId="{43D0A25C-D180-B947-ABEF-89551F0F7A90}" type="pres">
      <dgm:prSet presAssocID="{3B196A95-AF12-0D40-BF8C-0A93514B557C}" presName="node" presStyleLbl="node1" presStyleIdx="2" presStyleCnt="5">
        <dgm:presLayoutVars>
          <dgm:bulletEnabled val="1"/>
        </dgm:presLayoutVars>
      </dgm:prSet>
      <dgm:spPr/>
      <dgm:t>
        <a:bodyPr/>
        <a:lstStyle/>
        <a:p>
          <a:endParaRPr lang="en-US"/>
        </a:p>
      </dgm:t>
    </dgm:pt>
    <dgm:pt modelId="{BB7037A5-EDB5-0042-B9FB-61AA4920A633}" type="pres">
      <dgm:prSet presAssocID="{3B196A95-AF12-0D40-BF8C-0A93514B557C}" presName="spNode" presStyleCnt="0"/>
      <dgm:spPr/>
    </dgm:pt>
    <dgm:pt modelId="{C57EAA2D-EA7C-674D-A916-847800C15437}" type="pres">
      <dgm:prSet presAssocID="{6AFD53FD-C603-4F4E-B1BD-4ACB338329EB}" presName="sibTrans" presStyleLbl="sibTrans1D1" presStyleIdx="2" presStyleCnt="5"/>
      <dgm:spPr/>
      <dgm:t>
        <a:bodyPr/>
        <a:lstStyle/>
        <a:p>
          <a:endParaRPr lang="en-US"/>
        </a:p>
      </dgm:t>
    </dgm:pt>
    <dgm:pt modelId="{5D5FC8EA-A99E-6C46-8035-45A7328ED5AF}" type="pres">
      <dgm:prSet presAssocID="{8A6E31EB-6811-9E4C-BD68-4C5A78847B48}" presName="node" presStyleLbl="node1" presStyleIdx="3" presStyleCnt="5">
        <dgm:presLayoutVars>
          <dgm:bulletEnabled val="1"/>
        </dgm:presLayoutVars>
      </dgm:prSet>
      <dgm:spPr/>
      <dgm:t>
        <a:bodyPr/>
        <a:lstStyle/>
        <a:p>
          <a:endParaRPr lang="en-US"/>
        </a:p>
      </dgm:t>
    </dgm:pt>
    <dgm:pt modelId="{35F41213-15D4-F945-81B9-339F71528A74}" type="pres">
      <dgm:prSet presAssocID="{8A6E31EB-6811-9E4C-BD68-4C5A78847B48}" presName="spNode" presStyleCnt="0"/>
      <dgm:spPr/>
    </dgm:pt>
    <dgm:pt modelId="{BB0E516F-317B-7445-A8BE-F896041909A0}" type="pres">
      <dgm:prSet presAssocID="{5D3EFDA0-47ED-6848-82E7-53A9E4411C96}" presName="sibTrans" presStyleLbl="sibTrans1D1" presStyleIdx="3" presStyleCnt="5"/>
      <dgm:spPr/>
      <dgm:t>
        <a:bodyPr/>
        <a:lstStyle/>
        <a:p>
          <a:endParaRPr lang="en-US"/>
        </a:p>
      </dgm:t>
    </dgm:pt>
    <dgm:pt modelId="{5ECDC35F-1297-2F49-939D-3FE312D9418C}" type="pres">
      <dgm:prSet presAssocID="{7143F2FE-4F2B-6E44-9704-4314ECBFFD6B}" presName="node" presStyleLbl="node1" presStyleIdx="4" presStyleCnt="5">
        <dgm:presLayoutVars>
          <dgm:bulletEnabled val="1"/>
        </dgm:presLayoutVars>
      </dgm:prSet>
      <dgm:spPr/>
      <dgm:t>
        <a:bodyPr/>
        <a:lstStyle/>
        <a:p>
          <a:endParaRPr lang="en-US"/>
        </a:p>
      </dgm:t>
    </dgm:pt>
    <dgm:pt modelId="{29E70D6D-B287-C04D-ABE9-B96D56214949}" type="pres">
      <dgm:prSet presAssocID="{7143F2FE-4F2B-6E44-9704-4314ECBFFD6B}" presName="spNode" presStyleCnt="0"/>
      <dgm:spPr/>
    </dgm:pt>
    <dgm:pt modelId="{BA2FAB2C-9AB8-634B-A63B-3C6B355DF006}" type="pres">
      <dgm:prSet presAssocID="{61CA2939-17E4-8246-8183-C15579A69AB7}" presName="sibTrans" presStyleLbl="sibTrans1D1" presStyleIdx="4" presStyleCnt="5"/>
      <dgm:spPr/>
      <dgm:t>
        <a:bodyPr/>
        <a:lstStyle/>
        <a:p>
          <a:endParaRPr lang="en-US"/>
        </a:p>
      </dgm:t>
    </dgm:pt>
  </dgm:ptLst>
  <dgm:cxnLst>
    <dgm:cxn modelId="{6216A8D2-DA5C-0040-AA46-DC3DF33D3F2A}" srcId="{0AB07879-F121-6F42-81EF-86817BA17120}" destId="{8A6E31EB-6811-9E4C-BD68-4C5A78847B48}" srcOrd="3" destOrd="0" parTransId="{A875F6AE-39BC-264C-8330-025275859ED7}" sibTransId="{5D3EFDA0-47ED-6848-82E7-53A9E4411C96}"/>
    <dgm:cxn modelId="{F09FF7B0-BE24-2841-BCFE-0AF7F8CAC9B9}" type="presOf" srcId="{61CA2939-17E4-8246-8183-C15579A69AB7}" destId="{BA2FAB2C-9AB8-634B-A63B-3C6B355DF006}" srcOrd="0" destOrd="0" presId="urn:microsoft.com/office/officeart/2005/8/layout/cycle6"/>
    <dgm:cxn modelId="{E852BD95-F768-6544-B367-83E223DC3F8A}" type="presOf" srcId="{84FAA869-9761-5149-B7AE-AC20108BB6D0}" destId="{F2B0368A-C0A8-3C45-9573-F1E52461DF64}" srcOrd="0" destOrd="0" presId="urn:microsoft.com/office/officeart/2005/8/layout/cycle6"/>
    <dgm:cxn modelId="{EA4463A3-88C5-BE4A-A929-19B60A13608A}" type="presOf" srcId="{6AFD53FD-C603-4F4E-B1BD-4ACB338329EB}" destId="{C57EAA2D-EA7C-674D-A916-847800C15437}" srcOrd="0" destOrd="0" presId="urn:microsoft.com/office/officeart/2005/8/layout/cycle6"/>
    <dgm:cxn modelId="{D4DA119A-A71C-CE4D-B646-E5B0F72C517A}" srcId="{0AB07879-F121-6F42-81EF-86817BA17120}" destId="{3B196A95-AF12-0D40-BF8C-0A93514B557C}" srcOrd="2" destOrd="0" parTransId="{4D538588-64F2-984A-9AF4-CBCEE7D5391E}" sibTransId="{6AFD53FD-C603-4F4E-B1BD-4ACB338329EB}"/>
    <dgm:cxn modelId="{D918BD02-E54B-EB4B-B3D1-0AEFB46F4112}" type="presOf" srcId="{7143F2FE-4F2B-6E44-9704-4314ECBFFD6B}" destId="{5ECDC35F-1297-2F49-939D-3FE312D9418C}" srcOrd="0" destOrd="0" presId="urn:microsoft.com/office/officeart/2005/8/layout/cycle6"/>
    <dgm:cxn modelId="{7FCC03BA-F1ED-8948-AA95-A3BCB8C704F0}" srcId="{0AB07879-F121-6F42-81EF-86817BA17120}" destId="{79700AD6-5ED4-D54B-B561-AF43623735E5}" srcOrd="1" destOrd="0" parTransId="{9F810A8B-A113-674B-9244-13C837CB887B}" sibTransId="{5F5BCD93-C885-B943-B384-0D8F359AF0AC}"/>
    <dgm:cxn modelId="{101CD05B-4889-1A44-BB8D-0A30FA6F103C}" type="presOf" srcId="{3B196A95-AF12-0D40-BF8C-0A93514B557C}" destId="{43D0A25C-D180-B947-ABEF-89551F0F7A90}" srcOrd="0" destOrd="0" presId="urn:microsoft.com/office/officeart/2005/8/layout/cycle6"/>
    <dgm:cxn modelId="{3EF8CE30-8679-D540-B244-9B7CA259E39F}" type="presOf" srcId="{5F5BCD93-C885-B943-B384-0D8F359AF0AC}" destId="{C9C79140-1624-4147-B71C-1A2AB9BB2C37}" srcOrd="0" destOrd="0" presId="urn:microsoft.com/office/officeart/2005/8/layout/cycle6"/>
    <dgm:cxn modelId="{4932245F-6C22-174D-A829-4C04579E9602}" type="presOf" srcId="{79700AD6-5ED4-D54B-B561-AF43623735E5}" destId="{E655F665-D87F-474D-9902-79B87A817BC0}" srcOrd="0" destOrd="0" presId="urn:microsoft.com/office/officeart/2005/8/layout/cycle6"/>
    <dgm:cxn modelId="{3E0D49A3-5492-0E42-91BD-85CB503D8306}" type="presOf" srcId="{5D3EFDA0-47ED-6848-82E7-53A9E4411C96}" destId="{BB0E516F-317B-7445-A8BE-F896041909A0}" srcOrd="0" destOrd="0" presId="urn:microsoft.com/office/officeart/2005/8/layout/cycle6"/>
    <dgm:cxn modelId="{CA52A16B-51D3-F148-8394-F98D085C7AEB}" type="presOf" srcId="{8A6E31EB-6811-9E4C-BD68-4C5A78847B48}" destId="{5D5FC8EA-A99E-6C46-8035-45A7328ED5AF}" srcOrd="0" destOrd="0" presId="urn:microsoft.com/office/officeart/2005/8/layout/cycle6"/>
    <dgm:cxn modelId="{F12F3CB5-375D-DD43-9AE6-027305B413C5}" srcId="{0AB07879-F121-6F42-81EF-86817BA17120}" destId="{74745D0F-7E12-774D-AB90-E9C4EEC08FC7}" srcOrd="0" destOrd="0" parTransId="{CDE243D6-0E3A-9544-863C-50C4E6500995}" sibTransId="{84FAA869-9761-5149-B7AE-AC20108BB6D0}"/>
    <dgm:cxn modelId="{D6A89063-BC9F-764B-9220-836568593D5C}" type="presOf" srcId="{74745D0F-7E12-774D-AB90-E9C4EEC08FC7}" destId="{5DE8227A-8728-D04E-BF40-77AA3BC0F923}" srcOrd="0" destOrd="0" presId="urn:microsoft.com/office/officeart/2005/8/layout/cycle6"/>
    <dgm:cxn modelId="{5DE28A1D-11A1-0443-8C18-3C18DD5E290A}" type="presOf" srcId="{0AB07879-F121-6F42-81EF-86817BA17120}" destId="{BE91CBB5-4E95-AB47-8490-933BA4C5C38C}" srcOrd="0" destOrd="0" presId="urn:microsoft.com/office/officeart/2005/8/layout/cycle6"/>
    <dgm:cxn modelId="{401A02CE-E707-854C-BD3F-EE8C5405D384}" srcId="{0AB07879-F121-6F42-81EF-86817BA17120}" destId="{7143F2FE-4F2B-6E44-9704-4314ECBFFD6B}" srcOrd="4" destOrd="0" parTransId="{C5C74241-332D-5D45-81FA-0D9D3C1F7A85}" sibTransId="{61CA2939-17E4-8246-8183-C15579A69AB7}"/>
    <dgm:cxn modelId="{A04C4738-D909-9644-B773-7A5617C73070}" type="presParOf" srcId="{BE91CBB5-4E95-AB47-8490-933BA4C5C38C}" destId="{5DE8227A-8728-D04E-BF40-77AA3BC0F923}" srcOrd="0" destOrd="0" presId="urn:microsoft.com/office/officeart/2005/8/layout/cycle6"/>
    <dgm:cxn modelId="{B7C7E972-500A-6445-B5C9-F2BD59269805}" type="presParOf" srcId="{BE91CBB5-4E95-AB47-8490-933BA4C5C38C}" destId="{A212E67A-F1E9-8344-8E1F-0D343CEC6BC8}" srcOrd="1" destOrd="0" presId="urn:microsoft.com/office/officeart/2005/8/layout/cycle6"/>
    <dgm:cxn modelId="{D0FAFC30-1465-EE43-84B4-D3EEB15A9893}" type="presParOf" srcId="{BE91CBB5-4E95-AB47-8490-933BA4C5C38C}" destId="{F2B0368A-C0A8-3C45-9573-F1E52461DF64}" srcOrd="2" destOrd="0" presId="urn:microsoft.com/office/officeart/2005/8/layout/cycle6"/>
    <dgm:cxn modelId="{2E2C6105-40CD-CD4C-9D66-C1FE3DB3EC2F}" type="presParOf" srcId="{BE91CBB5-4E95-AB47-8490-933BA4C5C38C}" destId="{E655F665-D87F-474D-9902-79B87A817BC0}" srcOrd="3" destOrd="0" presId="urn:microsoft.com/office/officeart/2005/8/layout/cycle6"/>
    <dgm:cxn modelId="{E87B1A47-7AE4-1540-B23A-629B6AB75030}" type="presParOf" srcId="{BE91CBB5-4E95-AB47-8490-933BA4C5C38C}" destId="{C2B72386-2D5F-554C-AD6C-2D66BCFD1B31}" srcOrd="4" destOrd="0" presId="urn:microsoft.com/office/officeart/2005/8/layout/cycle6"/>
    <dgm:cxn modelId="{E9FC544B-C235-2643-9DB6-EC09B157BE87}" type="presParOf" srcId="{BE91CBB5-4E95-AB47-8490-933BA4C5C38C}" destId="{C9C79140-1624-4147-B71C-1A2AB9BB2C37}" srcOrd="5" destOrd="0" presId="urn:microsoft.com/office/officeart/2005/8/layout/cycle6"/>
    <dgm:cxn modelId="{98789B58-1569-3D42-956A-AB1FA8B1C1E3}" type="presParOf" srcId="{BE91CBB5-4E95-AB47-8490-933BA4C5C38C}" destId="{43D0A25C-D180-B947-ABEF-89551F0F7A90}" srcOrd="6" destOrd="0" presId="urn:microsoft.com/office/officeart/2005/8/layout/cycle6"/>
    <dgm:cxn modelId="{779A7C82-39FF-BC47-BF28-CE3A52AD696A}" type="presParOf" srcId="{BE91CBB5-4E95-AB47-8490-933BA4C5C38C}" destId="{BB7037A5-EDB5-0042-B9FB-61AA4920A633}" srcOrd="7" destOrd="0" presId="urn:microsoft.com/office/officeart/2005/8/layout/cycle6"/>
    <dgm:cxn modelId="{1D18BF8D-1281-3248-A027-BFE64A11CD0C}" type="presParOf" srcId="{BE91CBB5-4E95-AB47-8490-933BA4C5C38C}" destId="{C57EAA2D-EA7C-674D-A916-847800C15437}" srcOrd="8" destOrd="0" presId="urn:microsoft.com/office/officeart/2005/8/layout/cycle6"/>
    <dgm:cxn modelId="{99819C8C-9948-914E-8776-E4FA711AADAC}" type="presParOf" srcId="{BE91CBB5-4E95-AB47-8490-933BA4C5C38C}" destId="{5D5FC8EA-A99E-6C46-8035-45A7328ED5AF}" srcOrd="9" destOrd="0" presId="urn:microsoft.com/office/officeart/2005/8/layout/cycle6"/>
    <dgm:cxn modelId="{5584B284-EDB0-7540-88B2-EDADAA8BC879}" type="presParOf" srcId="{BE91CBB5-4E95-AB47-8490-933BA4C5C38C}" destId="{35F41213-15D4-F945-81B9-339F71528A74}" srcOrd="10" destOrd="0" presId="urn:microsoft.com/office/officeart/2005/8/layout/cycle6"/>
    <dgm:cxn modelId="{19CB313C-92D2-8C44-8DD3-E6BF810EFBEE}" type="presParOf" srcId="{BE91CBB5-4E95-AB47-8490-933BA4C5C38C}" destId="{BB0E516F-317B-7445-A8BE-F896041909A0}" srcOrd="11" destOrd="0" presId="urn:microsoft.com/office/officeart/2005/8/layout/cycle6"/>
    <dgm:cxn modelId="{74F02A13-A50B-1D4D-9048-D2ADBBB862ED}" type="presParOf" srcId="{BE91CBB5-4E95-AB47-8490-933BA4C5C38C}" destId="{5ECDC35F-1297-2F49-939D-3FE312D9418C}" srcOrd="12" destOrd="0" presId="urn:microsoft.com/office/officeart/2005/8/layout/cycle6"/>
    <dgm:cxn modelId="{B21D5A5B-CF99-B74B-9188-5DAFD6FB88D3}" type="presParOf" srcId="{BE91CBB5-4E95-AB47-8490-933BA4C5C38C}" destId="{29E70D6D-B287-C04D-ABE9-B96D56214949}" srcOrd="13" destOrd="0" presId="urn:microsoft.com/office/officeart/2005/8/layout/cycle6"/>
    <dgm:cxn modelId="{BD87CD95-9E26-F34E-8187-F588F9A3B0B3}" type="presParOf" srcId="{BE91CBB5-4E95-AB47-8490-933BA4C5C38C}" destId="{BA2FAB2C-9AB8-634B-A63B-3C6B355DF006}" srcOrd="14"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E8227A-8728-D04E-BF40-77AA3BC0F923}">
      <dsp:nvSpPr>
        <dsp:cNvPr id="0" name=""/>
        <dsp:cNvSpPr/>
      </dsp:nvSpPr>
      <dsp:spPr>
        <a:xfrm>
          <a:off x="2530971" y="789"/>
          <a:ext cx="1643657" cy="106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Graphs, Statistics, Formulas &amp; Charts</a:t>
          </a:r>
          <a:endParaRPr lang="en-US" sz="1500" kern="1200" dirty="0"/>
        </a:p>
      </dsp:txBody>
      <dsp:txXfrm>
        <a:off x="2530971" y="789"/>
        <a:ext cx="1643657" cy="1068377"/>
      </dsp:txXfrm>
    </dsp:sp>
    <dsp:sp modelId="{F2B0368A-C0A8-3C45-9573-F1E52461DF64}">
      <dsp:nvSpPr>
        <dsp:cNvPr id="0" name=""/>
        <dsp:cNvSpPr/>
      </dsp:nvSpPr>
      <dsp:spPr>
        <a:xfrm>
          <a:off x="1217403" y="534978"/>
          <a:ext cx="4270792" cy="4270792"/>
        </a:xfrm>
        <a:custGeom>
          <a:avLst/>
          <a:gdLst/>
          <a:ahLst/>
          <a:cxnLst/>
          <a:rect l="0" t="0" r="0" b="0"/>
          <a:pathLst>
            <a:path>
              <a:moveTo>
                <a:pt x="2968527" y="169230"/>
              </a:moveTo>
              <a:arcTo wR="2135396" hR="2135396" stAng="17577841" swAng="19624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55F665-D87F-474D-9902-79B87A817BC0}">
      <dsp:nvSpPr>
        <dsp:cNvPr id="0" name=""/>
        <dsp:cNvSpPr/>
      </dsp:nvSpPr>
      <dsp:spPr>
        <a:xfrm>
          <a:off x="4561853" y="1476312"/>
          <a:ext cx="1643657" cy="106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Images &amp; Videos</a:t>
          </a:r>
          <a:endParaRPr lang="en-US" sz="1500" kern="1200" dirty="0"/>
        </a:p>
      </dsp:txBody>
      <dsp:txXfrm>
        <a:off x="4561853" y="1476312"/>
        <a:ext cx="1643657" cy="1068377"/>
      </dsp:txXfrm>
    </dsp:sp>
    <dsp:sp modelId="{C9C79140-1624-4147-B71C-1A2AB9BB2C37}">
      <dsp:nvSpPr>
        <dsp:cNvPr id="0" name=""/>
        <dsp:cNvSpPr/>
      </dsp:nvSpPr>
      <dsp:spPr>
        <a:xfrm>
          <a:off x="1217403" y="534978"/>
          <a:ext cx="4270792" cy="4270792"/>
        </a:xfrm>
        <a:custGeom>
          <a:avLst/>
          <a:gdLst/>
          <a:ahLst/>
          <a:cxnLst/>
          <a:rect l="0" t="0" r="0" b="0"/>
          <a:pathLst>
            <a:path>
              <a:moveTo>
                <a:pt x="4267851" y="2023365"/>
              </a:moveTo>
              <a:arcTo wR="2135396" hR="2135396" stAng="21419560" swAng="219703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D0A25C-D180-B947-ABEF-89551F0F7A90}">
      <dsp:nvSpPr>
        <dsp:cNvPr id="0" name=""/>
        <dsp:cNvSpPr/>
      </dsp:nvSpPr>
      <dsp:spPr>
        <a:xfrm>
          <a:off x="3786125" y="3863757"/>
          <a:ext cx="1643657" cy="106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Documents, reports and Manuals</a:t>
          </a:r>
          <a:endParaRPr lang="en-US" sz="1500" kern="1200" dirty="0"/>
        </a:p>
      </dsp:txBody>
      <dsp:txXfrm>
        <a:off x="3786125" y="3863757"/>
        <a:ext cx="1643657" cy="1068377"/>
      </dsp:txXfrm>
    </dsp:sp>
    <dsp:sp modelId="{C57EAA2D-EA7C-674D-A916-847800C15437}">
      <dsp:nvSpPr>
        <dsp:cNvPr id="0" name=""/>
        <dsp:cNvSpPr/>
      </dsp:nvSpPr>
      <dsp:spPr>
        <a:xfrm>
          <a:off x="1217403" y="534978"/>
          <a:ext cx="4270792" cy="4270792"/>
        </a:xfrm>
        <a:custGeom>
          <a:avLst/>
          <a:gdLst/>
          <a:ahLst/>
          <a:cxnLst/>
          <a:rect l="0" t="0" r="0" b="0"/>
          <a:pathLst>
            <a:path>
              <a:moveTo>
                <a:pt x="2560231" y="4228105"/>
              </a:moveTo>
              <a:arcTo wR="2135396" hR="2135396" stAng="4711468" swAng="13770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5FC8EA-A99E-6C46-8035-45A7328ED5AF}">
      <dsp:nvSpPr>
        <dsp:cNvPr id="0" name=""/>
        <dsp:cNvSpPr/>
      </dsp:nvSpPr>
      <dsp:spPr>
        <a:xfrm>
          <a:off x="1275816" y="3863757"/>
          <a:ext cx="1643657" cy="106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Websites</a:t>
          </a:r>
          <a:endParaRPr lang="en-US" sz="1500" kern="1200" dirty="0"/>
        </a:p>
      </dsp:txBody>
      <dsp:txXfrm>
        <a:off x="1275816" y="3863757"/>
        <a:ext cx="1643657" cy="1068377"/>
      </dsp:txXfrm>
    </dsp:sp>
    <dsp:sp modelId="{BB0E516F-317B-7445-A8BE-F896041909A0}">
      <dsp:nvSpPr>
        <dsp:cNvPr id="0" name=""/>
        <dsp:cNvSpPr/>
      </dsp:nvSpPr>
      <dsp:spPr>
        <a:xfrm>
          <a:off x="1217403" y="534978"/>
          <a:ext cx="4270792" cy="4270792"/>
        </a:xfrm>
        <a:custGeom>
          <a:avLst/>
          <a:gdLst/>
          <a:ahLst/>
          <a:cxnLst/>
          <a:rect l="0" t="0" r="0" b="0"/>
          <a:pathLst>
            <a:path>
              <a:moveTo>
                <a:pt x="356983" y="3317414"/>
              </a:moveTo>
              <a:arcTo wR="2135396" hR="2135396" stAng="8783405" swAng="219703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CDC35F-1297-2F49-939D-3FE312D9418C}">
      <dsp:nvSpPr>
        <dsp:cNvPr id="0" name=""/>
        <dsp:cNvSpPr/>
      </dsp:nvSpPr>
      <dsp:spPr>
        <a:xfrm>
          <a:off x="500088" y="1476312"/>
          <a:ext cx="1643657" cy="106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Apps, Games, </a:t>
          </a:r>
          <a:r>
            <a:rPr lang="en-US" sz="1500" kern="1200" dirty="0" err="1" smtClean="0"/>
            <a:t>Interactives</a:t>
          </a:r>
          <a:r>
            <a:rPr lang="en-US" sz="1500" kern="1200" dirty="0" smtClean="0"/>
            <a:t>, </a:t>
          </a:r>
          <a:r>
            <a:rPr lang="en-US" sz="1500" kern="1200" dirty="0" err="1" smtClean="0"/>
            <a:t>Ebooks</a:t>
          </a:r>
          <a:endParaRPr lang="en-US" sz="1500" kern="1200" dirty="0"/>
        </a:p>
      </dsp:txBody>
      <dsp:txXfrm>
        <a:off x="500088" y="1476312"/>
        <a:ext cx="1643657" cy="1068377"/>
      </dsp:txXfrm>
    </dsp:sp>
    <dsp:sp modelId="{BA2FAB2C-9AB8-634B-A63B-3C6B355DF006}">
      <dsp:nvSpPr>
        <dsp:cNvPr id="0" name=""/>
        <dsp:cNvSpPr/>
      </dsp:nvSpPr>
      <dsp:spPr>
        <a:xfrm>
          <a:off x="1217403" y="534978"/>
          <a:ext cx="4270792" cy="4270792"/>
        </a:xfrm>
        <a:custGeom>
          <a:avLst/>
          <a:gdLst/>
          <a:ahLst/>
          <a:cxnLst/>
          <a:rect l="0" t="0" r="0" b="0"/>
          <a:pathLst>
            <a:path>
              <a:moveTo>
                <a:pt x="371933" y="931188"/>
              </a:moveTo>
              <a:arcTo wR="2135396" hR="2135396" stAng="12859668" swAng="19624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4FB1D1-20D6-5941-BE62-E80DD0396460}" type="datetimeFigureOut">
              <a:rPr lang="en-US" smtClean="0"/>
              <a:pPr/>
              <a:t>5/21/13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5250A6-BCDF-1D49-A830-0238EA112B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4965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649C5-CD83-494E-9DCD-E791F53038B5}" type="datetimeFigureOut">
              <a:rPr lang="en-US" smtClean="0"/>
              <a:pPr/>
              <a:t>5/21/13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690C4-792E-C349-B12A-00E029A16F4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3943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39725-34F5-EB43-B812-F592211B1651}" type="slidenum">
              <a:rPr lang="en-US"/>
              <a:pPr/>
              <a:t>6</a:t>
            </a:fld>
            <a:endParaRPr lang="en-US"/>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39725-34F5-EB43-B812-F592211B1651}" type="slidenum">
              <a:rPr lang="en-US"/>
              <a:pPr/>
              <a:t>14</a:t>
            </a:fld>
            <a:endParaRPr lang="en-US"/>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AC415-0CFF-994C-977D-B5A89CFE1190}" type="datetimeFigureOut">
              <a:rPr lang="en-US" smtClean="0"/>
              <a:pPr/>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4AC415-0CFF-994C-977D-B5A89CFE1190}" type="datetimeFigureOut">
              <a:rPr lang="en-US" smtClean="0"/>
              <a:pPr/>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AC415-0CFF-994C-977D-B5A89CFE1190}" type="datetimeFigureOut">
              <a:rPr lang="en-US" smtClean="0"/>
              <a:pPr/>
              <a:t>5/21/13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4AC415-0CFF-994C-977D-B5A89CFE1190}" type="datetimeFigureOut">
              <a:rPr lang="en-US" smtClean="0"/>
              <a:pPr/>
              <a:t>5/21/13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AC415-0CFF-994C-977D-B5A89CFE1190}" type="datetimeFigureOut">
              <a:rPr lang="en-US" smtClean="0"/>
              <a:pPr/>
              <a:t>5/21/13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0947-DA5F-8A4E-BBA4-95A87BADF07A}" type="datetimeFigureOut">
              <a:rPr lang="en-US" smtClean="0"/>
              <a:pPr/>
              <a:t>5/21/13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06559-D0DD-0C42-A571-97112794FA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ampabay.com/ni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www.philadelphiafed.org/publications/economic-education/ben-franklin-and-paper-money-economy.pdf" TargetMode="External"/><Relationship Id="rId4" Type="http://schemas.openxmlformats.org/officeDocument/2006/relationships/hyperlink" Target="http://www.artyeaman.com/images/Lesson_Plan_LowerGrades_to_Accompany_BF_and_the_Birth_of_a_Paper_Money.PDF" TargetMode="External"/><Relationship Id="rId5" Type="http://schemas.openxmlformats.org/officeDocument/2006/relationships/hyperlink" Target="http://www.americanvalues.org/Blankenhorn/benfranklin.htm" TargetMode="External"/><Relationship Id="rId6" Type="http://schemas.openxmlformats.org/officeDocument/2006/relationships/hyperlink" Target="http://www.benfranklin300.org/etc_article_entrepreneur.htm" TargetMode="External"/><Relationship Id="rId1" Type="http://schemas.openxmlformats.org/officeDocument/2006/relationships/slideLayout" Target="../slideLayouts/slideLayout2.xml"/><Relationship Id="rId2" Type="http://schemas.openxmlformats.org/officeDocument/2006/relationships/hyperlink" Target="http://www.philadelphiafed.org/education/teachers/lesson-plans/benjamin-franklin.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pushkin@tampabay.com" TargetMode="External"/><Relationship Id="rId3" Type="http://schemas.openxmlformats.org/officeDocument/2006/relationships/hyperlink" Target="mailto:dkozdras@usf.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loc.gov/loc/2012/10/black-and-white-and-still-read-all-over/" TargetMode="Externa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Unpacking the Common Core</a:t>
            </a:r>
            <a:endParaRPr lang="en-US" dirty="0"/>
          </a:p>
        </p:txBody>
      </p:sp>
      <p:sp>
        <p:nvSpPr>
          <p:cNvPr id="3" name="Content Placeholder 2"/>
          <p:cNvSpPr>
            <a:spLocks noGrp="1"/>
          </p:cNvSpPr>
          <p:nvPr>
            <p:ph idx="1"/>
          </p:nvPr>
        </p:nvSpPr>
        <p:spPr/>
        <p:txBody>
          <a:bodyPr/>
          <a:lstStyle/>
          <a:p>
            <a:pPr>
              <a:buNone/>
            </a:pPr>
            <a:r>
              <a:rPr lang="en-US" dirty="0" smtClean="0"/>
              <a:t>Welcome! If you have difficulty launching, you may have to update java runtime (</a:t>
            </a:r>
            <a:r>
              <a:rPr lang="en-US" dirty="0" err="1" smtClean="0"/>
              <a:t>java.com</a:t>
            </a:r>
            <a:r>
              <a:rPr lang="en-US" dirty="0" smtClean="0"/>
              <a:t>).</a:t>
            </a:r>
          </a:p>
          <a:p>
            <a:pPr>
              <a:buNone/>
            </a:pPr>
            <a:r>
              <a:rPr lang="en-US" dirty="0" smtClean="0"/>
              <a:t>To configure your computer, go to TOOLS, choose </a:t>
            </a:r>
            <a:r>
              <a:rPr lang="en-US" dirty="0" err="1" smtClean="0"/>
              <a:t>AUDIO</a:t>
            </a:r>
            <a:r>
              <a:rPr lang="en-US" dirty="0" err="1" smtClean="0">
                <a:sym typeface="Wingdings"/>
              </a:rPr>
              <a:t>Audio</a:t>
            </a:r>
            <a:r>
              <a:rPr lang="en-US" dirty="0" smtClean="0">
                <a:sym typeface="Wingdings"/>
              </a:rPr>
              <a:t> set up wizard &amp; follow screen instructions to set </a:t>
            </a:r>
            <a:r>
              <a:rPr lang="en-US" smtClean="0">
                <a:sym typeface="Wingdings"/>
              </a:rPr>
              <a:t>up speakers.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ln/>
        </p:spPr>
        <p:txBody>
          <a:bodyPr rIns="132080"/>
          <a:lstStyle/>
          <a:p>
            <a:r>
              <a:rPr lang="en-US">
                <a:latin typeface="Impact" pitchFamily="1" charset="0"/>
              </a:rPr>
              <a:t>Engaging Readers</a:t>
            </a:r>
          </a:p>
        </p:txBody>
      </p:sp>
      <p:sp>
        <p:nvSpPr>
          <p:cNvPr id="7171" name="Rectangle 3"/>
          <p:cNvSpPr>
            <a:spLocks/>
          </p:cNvSpPr>
          <p:nvPr/>
        </p:nvSpPr>
        <p:spPr bwMode="auto">
          <a:xfrm>
            <a:off x="762000" y="1524000"/>
            <a:ext cx="2870200" cy="4622800"/>
          </a:xfrm>
          <a:prstGeom prst="rect">
            <a:avLst/>
          </a:prstGeom>
          <a:noFill/>
          <a:ln w="12700">
            <a:noFill/>
            <a:miter lim="800000"/>
            <a:headEnd/>
            <a:tailEnd/>
          </a:ln>
        </p:spPr>
        <p:txBody>
          <a:bodyPr lIns="0" tIns="0" rIns="40639" bIns="0">
            <a:prstTxWarp prst="textNoShape">
              <a:avLst/>
            </a:prstTxWarp>
          </a:bodyPr>
          <a:lstStyle/>
          <a:p>
            <a:pPr marL="39688">
              <a:spcBef>
                <a:spcPts val="1150"/>
              </a:spcBef>
            </a:pPr>
            <a:r>
              <a:rPr lang="en-US" sz="2000" b="1">
                <a:solidFill>
                  <a:schemeClr val="tx1"/>
                </a:solidFill>
                <a:latin typeface="Franklin Gothic Medium" pitchFamily="1" charset="0"/>
                <a:ea typeface="Arial" pitchFamily="1" charset="0"/>
                <a:cs typeface="Arial" pitchFamily="1" charset="0"/>
              </a:rPr>
              <a:t>Combining the use of print newspapers and technology in the classroom will engage your struggling readers, bored underachievers or IB/advanced students.</a:t>
            </a:r>
          </a:p>
          <a:p>
            <a:pPr marL="39688">
              <a:spcBef>
                <a:spcPts val="1150"/>
              </a:spcBef>
            </a:pPr>
            <a:endParaRPr lang="en-US" sz="2000" b="1">
              <a:solidFill>
                <a:schemeClr val="tx1"/>
              </a:solidFill>
              <a:latin typeface="Franklin Gothic Medium" pitchFamily="1" charset="0"/>
              <a:ea typeface="Arial" pitchFamily="1" charset="0"/>
              <a:cs typeface="Arial" pitchFamily="1" charset="0"/>
            </a:endParaRPr>
          </a:p>
          <a:p>
            <a:pPr marL="39688">
              <a:spcBef>
                <a:spcPts val="1150"/>
              </a:spcBef>
            </a:pPr>
            <a:r>
              <a:rPr lang="en-US" sz="2000" b="1">
                <a:solidFill>
                  <a:schemeClr val="tx1"/>
                </a:solidFill>
                <a:latin typeface="Franklin Gothic Medium" pitchFamily="1" charset="0"/>
                <a:ea typeface="Arial" pitchFamily="1" charset="0"/>
                <a:cs typeface="Arial" pitchFamily="1" charset="0"/>
              </a:rPr>
              <a:t>(We know certain classrooms need to have the newsprint version, so we temporarily have a limited number of print copies available.) </a:t>
            </a:r>
          </a:p>
        </p:txBody>
      </p:sp>
      <p:pic>
        <p:nvPicPr>
          <p:cNvPr id="7172" name="Picture 4"/>
          <p:cNvPicPr>
            <a:picLocks noChangeArrowheads="1"/>
          </p:cNvPicPr>
          <p:nvPr/>
        </p:nvPicPr>
        <p:blipFill>
          <a:blip r:embed="rId2"/>
          <a:srcRect/>
          <a:stretch>
            <a:fillRect/>
          </a:stretch>
        </p:blipFill>
        <p:spPr bwMode="auto">
          <a:xfrm>
            <a:off x="3886200" y="1676400"/>
            <a:ext cx="4859338" cy="4625975"/>
          </a:xfrm>
          <a:prstGeom prst="rect">
            <a:avLst/>
          </a:prstGeom>
          <a:noFill/>
          <a:ln w="12700">
            <a:noFill/>
            <a:miter lim="800000"/>
            <a:headEnd/>
            <a:tailEnd/>
          </a:ln>
        </p:spPr>
      </p:pic>
      <p:sp>
        <p:nvSpPr>
          <p:cNvPr id="7173" name="Rectangle 5"/>
          <p:cNvSpPr>
            <a:spLocks/>
          </p:cNvSpPr>
          <p:nvPr/>
        </p:nvSpPr>
        <p:spPr bwMode="auto">
          <a:xfrm>
            <a:off x="5181600" y="6340475"/>
            <a:ext cx="4508500" cy="330200"/>
          </a:xfrm>
          <a:prstGeom prst="rect">
            <a:avLst/>
          </a:prstGeom>
          <a:noFill/>
          <a:ln w="12700">
            <a:noFill/>
            <a:miter lim="800000"/>
            <a:headEnd/>
            <a:tailEnd/>
          </a:ln>
        </p:spPr>
        <p:txBody>
          <a:bodyPr lIns="0" tIns="0" rIns="40639" bIns="0">
            <a:prstTxWarp prst="textNoShape">
              <a:avLst/>
            </a:prstTxWarp>
          </a:bodyPr>
          <a:lstStyle/>
          <a:p>
            <a:pPr marL="39688"/>
            <a:r>
              <a:rPr lang="en-US" sz="800" b="1">
                <a:solidFill>
                  <a:schemeClr val="tx1"/>
                </a:solidFill>
                <a:ea typeface="Arial" pitchFamily="1" charset="0"/>
                <a:cs typeface="Arial" pitchFamily="1" charset="0"/>
              </a:rPr>
              <a:t>Illustration from Bully Blaster serial Story, Hot Topics, Hot Serials </a:t>
            </a:r>
          </a:p>
          <a:p>
            <a:pPr marL="39688"/>
            <a:r>
              <a:rPr lang="en-US" sz="800" b="1">
                <a:solidFill>
                  <a:schemeClr val="tx1"/>
                </a:solidFill>
                <a:ea typeface="Arial" pitchFamily="1" charset="0"/>
                <a:cs typeface="Arial" pitchFamily="1" charset="0"/>
              </a:rPr>
              <a:t>© 2006. All Rights Reserved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z="3600">
                <a:latin typeface="Impact" pitchFamily="1" charset="0"/>
              </a:rPr>
              <a:t>Cool features</a:t>
            </a:r>
          </a:p>
        </p:txBody>
      </p:sp>
      <p:sp>
        <p:nvSpPr>
          <p:cNvPr id="70659" name="Rectangle 3"/>
          <p:cNvSpPr>
            <a:spLocks noGrp="1" noChangeArrowheads="1"/>
          </p:cNvSpPr>
          <p:nvPr>
            <p:ph type="body" idx="1"/>
          </p:nvPr>
        </p:nvSpPr>
        <p:spPr>
          <a:xfrm>
            <a:off x="1524000" y="1676400"/>
            <a:ext cx="6357938" cy="4953000"/>
          </a:xfrm>
        </p:spPr>
        <p:txBody>
          <a:bodyPr/>
          <a:lstStyle/>
          <a:p>
            <a:pPr lvl="1">
              <a:buFont typeface="Webdings" pitchFamily="1" charset="2"/>
              <a:buChar char="a"/>
            </a:pPr>
            <a:r>
              <a:rPr lang="en-US" sz="2400" b="1">
                <a:latin typeface="Franklin Gothic Medium" pitchFamily="1" charset="0"/>
              </a:rPr>
              <a:t>You can access all seven editions in all counties.</a:t>
            </a:r>
          </a:p>
          <a:p>
            <a:pPr lvl="1">
              <a:buFont typeface="Webdings" pitchFamily="1" charset="2"/>
              <a:buChar char="a"/>
            </a:pPr>
            <a:r>
              <a:rPr lang="en-US" sz="2400" b="1">
                <a:latin typeface="Franklin Gothic Medium" pitchFamily="1" charset="0"/>
              </a:rPr>
              <a:t>E-Mail Articles to your friends or family.</a:t>
            </a:r>
          </a:p>
          <a:p>
            <a:pPr lvl="1">
              <a:buFont typeface="Webdings" pitchFamily="1" charset="2"/>
              <a:buChar char="a"/>
            </a:pPr>
            <a:r>
              <a:rPr lang="en-US" sz="2400" b="1">
                <a:latin typeface="Franklin Gothic Medium" pitchFamily="1" charset="0"/>
              </a:rPr>
              <a:t>Save or print the articles you want to keep.</a:t>
            </a:r>
          </a:p>
          <a:p>
            <a:pPr lvl="1">
              <a:buFont typeface="Webdings" pitchFamily="1" charset="2"/>
              <a:buChar char="a"/>
            </a:pPr>
            <a:r>
              <a:rPr lang="en-US" sz="2400" b="1">
                <a:latin typeface="Franklin Gothic Medium" pitchFamily="1" charset="0"/>
              </a:rPr>
              <a:t>Search for past articles.</a:t>
            </a:r>
          </a:p>
          <a:p>
            <a:pPr lvl="1">
              <a:buFont typeface="Webdings" pitchFamily="1" charset="2"/>
              <a:buChar char="a"/>
            </a:pPr>
            <a:r>
              <a:rPr lang="en-US" sz="2400" b="1">
                <a:latin typeface="Franklin Gothic Medium" pitchFamily="1" charset="0"/>
              </a:rPr>
              <a:t>E-mail notification for research and projects. </a:t>
            </a:r>
          </a:p>
          <a:p>
            <a:pPr>
              <a:buFont typeface="Wingdings" pitchFamily="1" charset="2"/>
              <a:buChar char="q"/>
            </a:pPr>
            <a:endParaRPr lang="en-US" sz="2400" b="1">
              <a:latin typeface="Franklin Gothic Medium" pitchFamily="1"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0658">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0659">
                                            <p:txEl>
                                              <p:pRg st="0" end="0"/>
                                            </p:txEl>
                                          </p:spTgt>
                                        </p:tgtEl>
                                        <p:attrNameLst>
                                          <p:attrName>style.visibility</p:attrName>
                                        </p:attrNameLst>
                                      </p:cBhvr>
                                      <p:to>
                                        <p:strVal val="visible"/>
                                      </p:to>
                                    </p:set>
                                    <p:anim calcmode="lin" valueType="num">
                                      <p:cBhvr additive="base">
                                        <p:cTn id="11"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 calcmode="lin" valueType="num">
                                      <p:cBhvr additive="base">
                                        <p:cTn id="17"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659">
                                            <p:txEl>
                                              <p:pRg st="2" end="2"/>
                                            </p:txEl>
                                          </p:spTgt>
                                        </p:tgtEl>
                                        <p:attrNameLst>
                                          <p:attrName>style.visibility</p:attrName>
                                        </p:attrNameLst>
                                      </p:cBhvr>
                                      <p:to>
                                        <p:strVal val="visible"/>
                                      </p:to>
                                    </p:set>
                                    <p:anim calcmode="lin" valueType="num">
                                      <p:cBhvr additive="base">
                                        <p:cTn id="23"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0659">
                                            <p:txEl>
                                              <p:pRg st="3" end="3"/>
                                            </p:txEl>
                                          </p:spTgt>
                                        </p:tgtEl>
                                        <p:attrNameLst>
                                          <p:attrName>style.visibility</p:attrName>
                                        </p:attrNameLst>
                                      </p:cBhvr>
                                      <p:to>
                                        <p:strVal val="visible"/>
                                      </p:to>
                                    </p:set>
                                    <p:anim calcmode="lin" valueType="num">
                                      <p:cBhvr additive="base">
                                        <p:cTn id="29"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0659">
                                            <p:txEl>
                                              <p:pRg st="4" end="4"/>
                                            </p:txEl>
                                          </p:spTgt>
                                        </p:tgtEl>
                                        <p:attrNameLst>
                                          <p:attrName>style.visibility</p:attrName>
                                        </p:attrNameLst>
                                      </p:cBhvr>
                                      <p:to>
                                        <p:strVal val="visible"/>
                                      </p:to>
                                    </p:set>
                                    <p:anim calcmode="lin" valueType="num">
                                      <p:cBhvr additive="base">
                                        <p:cTn id="35"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9" grpId="0" build="p" bldLvl="5" autoUpdateAnimBg="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3600">
                <a:latin typeface="Impact" pitchFamily="1" charset="0"/>
              </a:rPr>
              <a:t>Access to the electronic edition</a:t>
            </a:r>
          </a:p>
        </p:txBody>
      </p:sp>
      <p:sp>
        <p:nvSpPr>
          <p:cNvPr id="89091" name="Rectangle 3"/>
          <p:cNvSpPr>
            <a:spLocks noGrp="1" noChangeArrowheads="1"/>
          </p:cNvSpPr>
          <p:nvPr>
            <p:ph type="body" idx="1"/>
          </p:nvPr>
        </p:nvSpPr>
        <p:spPr/>
        <p:txBody>
          <a:bodyPr/>
          <a:lstStyle/>
          <a:p>
            <a:r>
              <a:rPr lang="en-US">
                <a:latin typeface="Franklin Gothic Medium" pitchFamily="1" charset="0"/>
              </a:rPr>
              <a:t>	The access for the electronic edition is given to each media specialist.</a:t>
            </a:r>
          </a:p>
          <a:p>
            <a:endParaRPr lang="en-US">
              <a:latin typeface="Franklin Gothic Medium" pitchFamily="1" charset="0"/>
            </a:endParaRPr>
          </a:p>
          <a:p>
            <a:r>
              <a:rPr lang="en-US">
                <a:latin typeface="Franklin Gothic Medium" pitchFamily="1" charset="0"/>
              </a:rPr>
              <a:t>Go to </a:t>
            </a:r>
            <a:r>
              <a:rPr lang="en-US">
                <a:latin typeface="Franklin Gothic Medium" pitchFamily="1" charset="0"/>
                <a:hlinkClick r:id="rId2"/>
              </a:rPr>
              <a:t>www.tampabay.com/nie</a:t>
            </a:r>
            <a:endParaRPr lang="en-US">
              <a:latin typeface="Franklin Gothic Medium" pitchFamily="1" charset="0"/>
            </a:endParaRPr>
          </a:p>
          <a:p>
            <a:r>
              <a:rPr lang="en-US">
                <a:latin typeface="Franklin Gothic Medium" pitchFamily="1" charset="0"/>
              </a:rPr>
              <a:t>Click on Log in here</a:t>
            </a:r>
          </a:p>
          <a:p>
            <a:r>
              <a:rPr lang="en-US">
                <a:latin typeface="Franklin Gothic Medium" pitchFamily="1" charset="0"/>
              </a:rPr>
              <a:t>Enter school user name</a:t>
            </a:r>
          </a:p>
          <a:p>
            <a:r>
              <a:rPr lang="en-US">
                <a:latin typeface="Franklin Gothic Medium" pitchFamily="1" charset="0"/>
              </a:rPr>
              <a:t>Enter password (news)</a:t>
            </a:r>
          </a:p>
          <a:p>
            <a:endParaRPr lang="en-US">
              <a:latin typeface="Franklin Gothic Medium" pitchFamily="1"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6459" y="658826"/>
            <a:ext cx="8857541" cy="758812"/>
          </a:xfrm>
        </p:spPr>
        <p:txBody>
          <a:bodyPr>
            <a:noAutofit/>
          </a:bodyPr>
          <a:lstStyle/>
          <a:p>
            <a:r>
              <a:rPr lang="en-US" sz="2000" b="1" dirty="0" smtClean="0"/>
              <a:t>Reading Anchor Standards 1-3: Key Ideas and Details </a:t>
            </a:r>
            <a:r>
              <a:rPr lang="en-US" sz="2000" b="1" i="1" dirty="0" smtClean="0"/>
              <a:t> Reading closely to find evidence, make inferences, and develop connections within the text</a:t>
            </a:r>
            <a:endParaRPr lang="en-US" sz="2000" b="1" dirty="0" smtClean="0"/>
          </a:p>
        </p:txBody>
      </p:sp>
      <p:sp>
        <p:nvSpPr>
          <p:cNvPr id="4" name="Content Placeholder 3"/>
          <p:cNvSpPr>
            <a:spLocks noGrp="1"/>
          </p:cNvSpPr>
          <p:nvPr>
            <p:ph idx="1"/>
          </p:nvPr>
        </p:nvSpPr>
        <p:spPr>
          <a:xfrm>
            <a:off x="457200" y="1614714"/>
            <a:ext cx="8229600" cy="4771571"/>
          </a:xfrm>
        </p:spPr>
        <p:txBody>
          <a:bodyPr>
            <a:normAutofit/>
          </a:bodyPr>
          <a:lstStyle/>
          <a:p>
            <a:pPr marL="457200" indent="-457200">
              <a:buFont typeface="+mj-lt"/>
              <a:buAutoNum type="arabicPeriod"/>
            </a:pPr>
            <a:r>
              <a:rPr lang="en-US" sz="2000" dirty="0"/>
              <a:t>Read closely to determine what the text says explicitly and to make </a:t>
            </a:r>
            <a:r>
              <a:rPr lang="en-US" sz="2000" dirty="0" smtClean="0"/>
              <a:t>logical inferences </a:t>
            </a:r>
            <a:r>
              <a:rPr lang="en-US" sz="2000" dirty="0"/>
              <a:t>from it; cite specific textual evidence when writing or speaking </a:t>
            </a:r>
            <a:r>
              <a:rPr lang="en-US" sz="2000" dirty="0" smtClean="0"/>
              <a:t>to support </a:t>
            </a:r>
            <a:r>
              <a:rPr lang="en-US" sz="2000" dirty="0"/>
              <a:t>conclusions drawn from the text</a:t>
            </a:r>
            <a:r>
              <a:rPr lang="en-US" sz="2000" i="1" dirty="0" smtClean="0"/>
              <a:t>. </a:t>
            </a:r>
            <a:r>
              <a:rPr lang="en-US" sz="2000" i="1" dirty="0"/>
              <a:t>Close reading</a:t>
            </a:r>
            <a:r>
              <a:rPr lang="en-US" sz="2000" i="1" dirty="0" smtClean="0"/>
              <a:t>, details</a:t>
            </a:r>
            <a:r>
              <a:rPr lang="en-US" sz="2000" i="1" dirty="0"/>
              <a:t>, inference, read for purpose, ask and answer questions, quote from </a:t>
            </a:r>
            <a:r>
              <a:rPr lang="en-US" sz="2000" i="1" dirty="0" smtClean="0"/>
              <a:t>text. </a:t>
            </a:r>
            <a:endParaRPr lang="en-US" sz="2000" b="1" dirty="0"/>
          </a:p>
          <a:p>
            <a:pPr marL="457200" indent="-457200">
              <a:buFont typeface="+mj-lt"/>
              <a:buAutoNum type="arabicPeriod"/>
            </a:pPr>
            <a:r>
              <a:rPr lang="en-US" sz="2000" dirty="0" smtClean="0"/>
              <a:t>Determine central ideas of themes of a text and analyze their development, summarize the key supporting details and ideas. </a:t>
            </a:r>
            <a:r>
              <a:rPr lang="en-US" sz="2000" i="1" dirty="0"/>
              <a:t>Main Idea, details, examples, theme retell, summarize, theme </a:t>
            </a:r>
            <a:r>
              <a:rPr lang="en-US" sz="2000" i="1" dirty="0" smtClean="0"/>
              <a:t>(FFFL 3-5)</a:t>
            </a:r>
          </a:p>
          <a:p>
            <a:pPr marL="457200" indent="-457200">
              <a:buFont typeface="+mj-lt"/>
              <a:buAutoNum type="arabicPeriod"/>
            </a:pPr>
            <a:r>
              <a:rPr lang="en-US" sz="2000" dirty="0"/>
              <a:t>Analyze how and why individuals, events, and ideas develop and interact over the course of a text</a:t>
            </a:r>
            <a:r>
              <a:rPr lang="en-US" sz="2000" i="1" dirty="0" smtClean="0"/>
              <a:t>. </a:t>
            </a:r>
            <a:r>
              <a:rPr lang="en-US" sz="2000" i="1" dirty="0"/>
              <a:t>connection between events, ideas, concepts, pieces of information, steps in a technical procedure (economic decision- making) </a:t>
            </a:r>
          </a:p>
          <a:p>
            <a:pPr marL="457200" indent="-457200">
              <a:buFont typeface="+mj-lt"/>
              <a:buAutoNum type="arabicPeriod"/>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35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599" y="496507"/>
            <a:ext cx="7840931" cy="13234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square">
            <a:spAutoFit/>
          </a:bodyPr>
          <a:lstStyle/>
          <a:p>
            <a:pPr algn="ctr"/>
            <a:r>
              <a:rPr lang="ja-JP" altLang="en-US" sz="4000" dirty="0"/>
              <a:t>“</a:t>
            </a:r>
            <a:r>
              <a:rPr lang="en-US" sz="4000" dirty="0"/>
              <a:t>Read like a detective, write like a reporter, &amp; </a:t>
            </a:r>
            <a:r>
              <a:rPr lang="en-US" sz="4000" i="1" dirty="0"/>
              <a:t>think like a . . .</a:t>
            </a:r>
            <a:r>
              <a:rPr lang="en-US" sz="4000" dirty="0"/>
              <a:t>.</a:t>
            </a:r>
            <a:r>
              <a:rPr lang="ja-JP" altLang="en-US" sz="4000" dirty="0"/>
              <a:t>”</a:t>
            </a:r>
            <a:endParaRPr lang="en-US" sz="4000" dirty="0"/>
          </a:p>
        </p:txBody>
      </p:sp>
      <p:pic>
        <p:nvPicPr>
          <p:cNvPr id="6147" name="Picture 3" descr="1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64218" y="5066406"/>
            <a:ext cx="2985057" cy="1791593"/>
          </a:xfrm>
          <a:prstGeom prst="rect">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Cloud Callout 4"/>
          <p:cNvSpPr/>
          <p:nvPr/>
        </p:nvSpPr>
        <p:spPr>
          <a:xfrm>
            <a:off x="395110" y="1819947"/>
            <a:ext cx="7676445" cy="3246460"/>
          </a:xfrm>
          <a:prstGeom prst="cloudCallout">
            <a:avLst>
              <a:gd name="adj1" fmla="val -1708"/>
              <a:gd name="adj2" fmla="val 6455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17757" r="19654"/>
          <a:stretch/>
        </p:blipFill>
        <p:spPr>
          <a:xfrm>
            <a:off x="1552222" y="2465961"/>
            <a:ext cx="985878" cy="1575166"/>
          </a:xfrm>
          <a:prstGeom prst="rect">
            <a:avLst/>
          </a:prstGeom>
          <a:ln>
            <a:noFill/>
          </a:ln>
          <a:effectLst>
            <a:softEdge rad="112500"/>
          </a:effectLst>
        </p:spPr>
      </p:pic>
      <p:pic>
        <p:nvPicPr>
          <p:cNvPr id="7" name="Picture 6"/>
          <p:cNvPicPr>
            <a:picLocks noChangeAspect="1"/>
          </p:cNvPicPr>
          <p:nvPr/>
        </p:nvPicPr>
        <p:blipFill rotWithShape="1">
          <a:blip r:embed="rId5"/>
          <a:srcRect l="12044" r="16941"/>
          <a:stretch/>
        </p:blipFill>
        <p:spPr>
          <a:xfrm>
            <a:off x="2474737" y="2973961"/>
            <a:ext cx="947665" cy="1334483"/>
          </a:xfrm>
          <a:prstGeom prst="rect">
            <a:avLst/>
          </a:prstGeom>
          <a:ln>
            <a:noFill/>
          </a:ln>
          <a:effectLst>
            <a:softEdge rad="112500"/>
          </a:effectLst>
        </p:spPr>
      </p:pic>
      <p:pic>
        <p:nvPicPr>
          <p:cNvPr id="8" name="Picture 7"/>
          <p:cNvPicPr>
            <a:picLocks noChangeAspect="1"/>
          </p:cNvPicPr>
          <p:nvPr/>
        </p:nvPicPr>
        <p:blipFill rotWithShape="1">
          <a:blip r:embed="rId6"/>
          <a:srcRect t="17602" b="22017"/>
          <a:stretch/>
        </p:blipFill>
        <p:spPr>
          <a:xfrm>
            <a:off x="3514109" y="2465960"/>
            <a:ext cx="1500979" cy="906299"/>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3677355" y="3372260"/>
            <a:ext cx="1337734" cy="1337734"/>
          </a:xfrm>
          <a:prstGeom prst="rect">
            <a:avLst/>
          </a:prstGeom>
          <a:ln>
            <a:noFill/>
          </a:ln>
          <a:effectLst>
            <a:softEdge rad="112500"/>
          </a:effectLst>
        </p:spPr>
      </p:pic>
      <p:pic>
        <p:nvPicPr>
          <p:cNvPr id="10" name="Picture 9"/>
          <p:cNvPicPr>
            <a:picLocks noChangeAspect="1"/>
          </p:cNvPicPr>
          <p:nvPr/>
        </p:nvPicPr>
        <p:blipFill rotWithShape="1">
          <a:blip r:embed="rId8"/>
          <a:srcRect t="3862" b="2069"/>
          <a:stretch/>
        </p:blipFill>
        <p:spPr>
          <a:xfrm>
            <a:off x="5201149" y="3465403"/>
            <a:ext cx="1323075" cy="1244591"/>
          </a:xfrm>
          <a:prstGeom prst="rect">
            <a:avLst/>
          </a:prstGeom>
          <a:ln>
            <a:noFill/>
          </a:ln>
          <a:effectLst>
            <a:softEdge rad="112500"/>
          </a:effectLst>
        </p:spPr>
      </p:pic>
      <p:pic>
        <p:nvPicPr>
          <p:cNvPr id="11" name="Picture 10"/>
          <p:cNvPicPr>
            <a:picLocks noChangeAspect="1"/>
          </p:cNvPicPr>
          <p:nvPr/>
        </p:nvPicPr>
        <p:blipFill rotWithShape="1">
          <a:blip r:embed="rId9"/>
          <a:srcRect l="15721" r="19989"/>
          <a:stretch/>
        </p:blipFill>
        <p:spPr>
          <a:xfrm>
            <a:off x="6153598" y="2266606"/>
            <a:ext cx="741251" cy="1152980"/>
          </a:xfrm>
          <a:prstGeom prst="rect">
            <a:avLst/>
          </a:prstGeom>
          <a:ln>
            <a:noFill/>
          </a:ln>
          <a:effectLst>
            <a:softEdge rad="112500"/>
          </a:effectLst>
        </p:spPr>
      </p:pic>
      <p:pic>
        <p:nvPicPr>
          <p:cNvPr id="12" name="Picture 11"/>
          <p:cNvPicPr>
            <a:picLocks noChangeAspect="1"/>
          </p:cNvPicPr>
          <p:nvPr/>
        </p:nvPicPr>
        <p:blipFill>
          <a:blip r:embed="rId10"/>
          <a:stretch>
            <a:fillRect/>
          </a:stretch>
        </p:blipFill>
        <p:spPr>
          <a:xfrm>
            <a:off x="4932943" y="2312423"/>
            <a:ext cx="1152980" cy="1152980"/>
          </a:xfrm>
          <a:prstGeom prst="rect">
            <a:avLst/>
          </a:prstGeom>
          <a:ln>
            <a:noFill/>
          </a:ln>
          <a:effectLst>
            <a:softEdge rad="112500"/>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36753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CSI-R Model for Close Reading </a:t>
            </a:r>
            <a:endParaRPr lang="en-US" dirty="0"/>
          </a:p>
        </p:txBody>
      </p:sp>
      <p:sp>
        <p:nvSpPr>
          <p:cNvPr id="3" name="Content Placeholder 2"/>
          <p:cNvSpPr>
            <a:spLocks noGrp="1"/>
          </p:cNvSpPr>
          <p:nvPr>
            <p:ph sz="half" idx="1"/>
          </p:nvPr>
        </p:nvSpPr>
        <p:spPr>
          <a:xfrm>
            <a:off x="457200" y="1600200"/>
            <a:ext cx="7670800" cy="4525963"/>
          </a:xfrm>
        </p:spPr>
        <p:txBody>
          <a:bodyPr>
            <a:normAutofit/>
          </a:bodyPr>
          <a:lstStyle/>
          <a:p>
            <a:r>
              <a:rPr lang="en-US" b="1" dirty="0" smtClean="0"/>
              <a:t>Content: </a:t>
            </a:r>
            <a:r>
              <a:rPr lang="en-US" dirty="0" smtClean="0"/>
              <a:t>What content do you want to teach?</a:t>
            </a:r>
          </a:p>
          <a:p>
            <a:r>
              <a:rPr lang="en-US" b="1" dirty="0" smtClean="0"/>
              <a:t>Standards/Skills/Strategies: </a:t>
            </a:r>
            <a:r>
              <a:rPr lang="en-US" dirty="0" smtClean="0"/>
              <a:t>What literacy standards, skills, or strategies will you use to teach the content?</a:t>
            </a:r>
            <a:endParaRPr lang="en-US" b="1" i="1" dirty="0" smtClean="0"/>
          </a:p>
          <a:p>
            <a:r>
              <a:rPr lang="en-US" b="1" dirty="0" smtClean="0"/>
              <a:t>Investigate: </a:t>
            </a:r>
            <a:r>
              <a:rPr lang="en-US" dirty="0" smtClean="0"/>
              <a:t>Immerse the students within a lesson where they investigate to find evidence to answer the question.</a:t>
            </a:r>
          </a:p>
          <a:p>
            <a:r>
              <a:rPr lang="en-US" b="1" dirty="0" smtClean="0"/>
              <a:t>Report: </a:t>
            </a:r>
            <a:r>
              <a:rPr lang="en-US" dirty="0" smtClean="0"/>
              <a:t>Show what you know (write, podcast, blog, movie, etc.)</a:t>
            </a:r>
            <a:endParaRPr lang="en-US" b="1"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33843"/>
          </a:xfrm>
        </p:spPr>
        <p:txBody>
          <a:bodyPr>
            <a:normAutofit/>
          </a:bodyPr>
          <a:lstStyle/>
          <a:p>
            <a:r>
              <a:rPr lang="en-US" sz="3600" dirty="0" smtClean="0"/>
              <a:t>Which of the following questi</a:t>
            </a:r>
            <a:r>
              <a:rPr lang="en-US" dirty="0" smtClean="0"/>
              <a:t>ons</a:t>
            </a:r>
            <a:r>
              <a:rPr lang="en-US" sz="3600" dirty="0" smtClean="0"/>
              <a:t> </a:t>
            </a:r>
            <a:r>
              <a:rPr lang="en-US" dirty="0" smtClean="0"/>
              <a:t>req</a:t>
            </a:r>
            <a:r>
              <a:rPr lang="en-US" sz="3600" dirty="0" smtClean="0"/>
              <a:t>uire students to read the text </a:t>
            </a:r>
            <a:r>
              <a:rPr lang="en-US" dirty="0" smtClean="0"/>
              <a:t>closely</a:t>
            </a:r>
            <a:r>
              <a:rPr lang="en-US" sz="3600" dirty="0" smtClean="0"/>
              <a:t>?</a:t>
            </a:r>
            <a:endParaRPr lang="en-US" sz="3600" dirty="0"/>
          </a:p>
        </p:txBody>
      </p:sp>
      <p:sp>
        <p:nvSpPr>
          <p:cNvPr id="3" name="Content Placeholder 2"/>
          <p:cNvSpPr>
            <a:spLocks noGrp="1"/>
          </p:cNvSpPr>
          <p:nvPr>
            <p:ph idx="1"/>
          </p:nvPr>
        </p:nvSpPr>
        <p:spPr>
          <a:xfrm>
            <a:off x="457200" y="1778000"/>
            <a:ext cx="4538133" cy="4348163"/>
          </a:xfrm>
        </p:spPr>
        <p:txBody>
          <a:bodyPr>
            <a:normAutofit fontScale="92500" lnSpcReduction="10000"/>
          </a:bodyPr>
          <a:lstStyle/>
          <a:p>
            <a:pPr marL="514350" indent="-514350">
              <a:buFont typeface="+mj-lt"/>
              <a:buAutoNum type="arabicPeriod"/>
            </a:pPr>
            <a:r>
              <a:rPr lang="en-US" dirty="0" smtClean="0"/>
              <a:t>If you were present at the signing of the Declaration of Independence, what would you do?</a:t>
            </a:r>
          </a:p>
          <a:p>
            <a:pPr marL="514350" indent="-514350">
              <a:buFont typeface="+mj-lt"/>
              <a:buAutoNum type="arabicPeriod"/>
            </a:pPr>
            <a:r>
              <a:rPr lang="en-US" smtClean="0"/>
              <a:t>What are the reasons listed in the preamble for supporting their argument to separate from Great Britain?</a:t>
            </a:r>
            <a:endParaRPr lang="en-US" dirty="0"/>
          </a:p>
        </p:txBody>
      </p:sp>
      <p:pic>
        <p:nvPicPr>
          <p:cNvPr id="4" name="Picture 3" descr="magnifyingglass.gi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483959">
            <a:off x="5761689" y="63239"/>
            <a:ext cx="3533208" cy="3656495"/>
          </a:xfrm>
          <a:prstGeom prst="rect">
            <a:avLst/>
          </a:prstGeom>
        </p:spPr>
      </p:pic>
      <p:pic>
        <p:nvPicPr>
          <p:cNvPr id="5" name="Picture 4" descr="Us_declaration_independenc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0564" y="2311400"/>
            <a:ext cx="3732382" cy="4429766"/>
          </a:xfrm>
          <a:prstGeom prst="rect">
            <a:avLst/>
          </a:prstGeom>
          <a:ln w="57150" cmpd="sng">
            <a:solidFill>
              <a:schemeClr val="accent6"/>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1246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33843"/>
          </a:xfrm>
        </p:spPr>
        <p:txBody>
          <a:bodyPr>
            <a:normAutofit/>
          </a:bodyPr>
          <a:lstStyle/>
          <a:p>
            <a:r>
              <a:rPr lang="en-US" sz="3600" dirty="0" smtClean="0"/>
              <a:t>Which of the following questi</a:t>
            </a:r>
            <a:r>
              <a:rPr lang="en-US" dirty="0" smtClean="0"/>
              <a:t>ons</a:t>
            </a:r>
            <a:r>
              <a:rPr lang="en-US" sz="3600" dirty="0" smtClean="0"/>
              <a:t> </a:t>
            </a:r>
            <a:r>
              <a:rPr lang="en-US" dirty="0" smtClean="0"/>
              <a:t>req</a:t>
            </a:r>
            <a:r>
              <a:rPr lang="en-US" sz="3600" dirty="0" smtClean="0"/>
              <a:t>uire students to read the text </a:t>
            </a:r>
            <a:r>
              <a:rPr lang="en-US" dirty="0" smtClean="0"/>
              <a:t>closely</a:t>
            </a:r>
            <a:r>
              <a:rPr lang="en-US" sz="3600" dirty="0" smtClean="0"/>
              <a:t>?</a:t>
            </a:r>
            <a:endParaRPr lang="en-US" sz="3600" dirty="0"/>
          </a:p>
        </p:txBody>
      </p:sp>
      <p:sp>
        <p:nvSpPr>
          <p:cNvPr id="3" name="Content Placeholder 2"/>
          <p:cNvSpPr>
            <a:spLocks noGrp="1"/>
          </p:cNvSpPr>
          <p:nvPr>
            <p:ph idx="1"/>
          </p:nvPr>
        </p:nvSpPr>
        <p:spPr>
          <a:xfrm>
            <a:off x="457200" y="1778000"/>
            <a:ext cx="4538133" cy="4348163"/>
          </a:xfrm>
        </p:spPr>
        <p:txBody>
          <a:bodyPr>
            <a:normAutofit fontScale="92500" lnSpcReduction="10000"/>
          </a:bodyPr>
          <a:lstStyle/>
          <a:p>
            <a:pPr marL="514350" indent="-514350">
              <a:buFont typeface="+mj-lt"/>
              <a:buAutoNum type="arabicPeriod"/>
            </a:pPr>
            <a:r>
              <a:rPr lang="en-US" dirty="0" smtClean="0"/>
              <a:t>If you were present at the signing of the Declaration of Independence, what would you do?</a:t>
            </a:r>
          </a:p>
          <a:p>
            <a:pPr marL="514350" indent="-514350">
              <a:buFont typeface="+mj-lt"/>
              <a:buAutoNum type="arabicPeriod"/>
            </a:pPr>
            <a:r>
              <a:rPr lang="en-US" dirty="0" smtClean="0"/>
              <a:t>What are the reasons listed in the preamble for supporting their argument to separate from Great Britain?</a:t>
            </a:r>
            <a:endParaRPr lang="en-US" dirty="0"/>
          </a:p>
        </p:txBody>
      </p:sp>
      <p:pic>
        <p:nvPicPr>
          <p:cNvPr id="4" name="Picture 3" descr="magnifyingglass.gi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483959">
            <a:off x="5761689" y="63239"/>
            <a:ext cx="3533208" cy="3656495"/>
          </a:xfrm>
          <a:prstGeom prst="rect">
            <a:avLst/>
          </a:prstGeom>
        </p:spPr>
      </p:pic>
      <p:pic>
        <p:nvPicPr>
          <p:cNvPr id="5" name="Picture 4" descr="Us_declaration_independenc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0564" y="2311400"/>
            <a:ext cx="3732382" cy="4429766"/>
          </a:xfrm>
          <a:prstGeom prst="rect">
            <a:avLst/>
          </a:prstGeom>
          <a:ln w="57150" cmpd="sng">
            <a:solidFill>
              <a:schemeClr val="accent6"/>
            </a:solidFill>
          </a:ln>
        </p:spPr>
      </p:pic>
      <p:sp>
        <p:nvSpPr>
          <p:cNvPr id="6" name="Oval 5"/>
          <p:cNvSpPr/>
          <p:nvPr/>
        </p:nvSpPr>
        <p:spPr>
          <a:xfrm>
            <a:off x="0" y="3691467"/>
            <a:ext cx="5139267" cy="2804779"/>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7" name="Oval 6"/>
          <p:cNvSpPr/>
          <p:nvPr/>
        </p:nvSpPr>
        <p:spPr>
          <a:xfrm>
            <a:off x="6279734" y="3073400"/>
            <a:ext cx="1281009" cy="19829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177428" y="3837318"/>
            <a:ext cx="2123145" cy="32128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621868" y="4682067"/>
            <a:ext cx="2678706" cy="32128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6816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3556000" cy="1143000"/>
          </a:xfrm>
        </p:spPr>
        <p:txBody>
          <a:bodyPr/>
          <a:lstStyle/>
          <a:p>
            <a:r>
              <a:rPr lang="en-US" dirty="0" smtClean="0"/>
              <a:t>Close Reading</a:t>
            </a:r>
            <a:endParaRPr lang="en-US" dirty="0"/>
          </a:p>
        </p:txBody>
      </p:sp>
      <p:sp>
        <p:nvSpPr>
          <p:cNvPr id="7" name="Content Placeholder 6"/>
          <p:cNvSpPr>
            <a:spLocks noGrp="1"/>
          </p:cNvSpPr>
          <p:nvPr>
            <p:ph sz="half" idx="1"/>
          </p:nvPr>
        </p:nvSpPr>
        <p:spPr>
          <a:xfrm>
            <a:off x="457200" y="1600200"/>
            <a:ext cx="3200400" cy="4525963"/>
          </a:xfrm>
        </p:spPr>
        <p:txBody>
          <a:bodyPr>
            <a:normAutofit fontScale="85000" lnSpcReduction="10000"/>
          </a:bodyPr>
          <a:lstStyle/>
          <a:p>
            <a:r>
              <a:rPr lang="en-US" dirty="0" smtClean="0"/>
              <a:t>Establish a purpose for reading.</a:t>
            </a:r>
          </a:p>
          <a:p>
            <a:r>
              <a:rPr lang="en-US" dirty="0" smtClean="0"/>
              <a:t>Ask students key questions about the text before reading.</a:t>
            </a:r>
          </a:p>
          <a:p>
            <a:r>
              <a:rPr lang="en-US" dirty="0" smtClean="0"/>
              <a:t>They mark text during reading for evidence.</a:t>
            </a:r>
          </a:p>
          <a:p>
            <a:r>
              <a:rPr lang="en-US" dirty="0" smtClean="0"/>
              <a:t>Evidence &amp; Inference.</a:t>
            </a:r>
          </a:p>
          <a:p>
            <a:r>
              <a:rPr lang="en-US" dirty="0" smtClean="0"/>
              <a:t>Discuss their evidence.</a:t>
            </a:r>
          </a:p>
          <a:p>
            <a:endParaRPr lang="en-US" dirty="0"/>
          </a:p>
        </p:txBody>
      </p:sp>
      <p:sp>
        <p:nvSpPr>
          <p:cNvPr id="8" name="Content Placeholder 7"/>
          <p:cNvSpPr>
            <a:spLocks noGrp="1"/>
          </p:cNvSpPr>
          <p:nvPr>
            <p:ph sz="half" idx="2"/>
          </p:nvPr>
        </p:nvSpPr>
        <p:spPr/>
        <p:txBody>
          <a:bodyPr>
            <a:normAutofit fontScale="85000" lnSpcReduction="10000"/>
          </a:bodyPr>
          <a:lstStyle/>
          <a:p>
            <a:endParaRPr lang="en-US"/>
          </a:p>
        </p:txBody>
      </p:sp>
      <p:sp>
        <p:nvSpPr>
          <p:cNvPr id="10" name="Rectangle 9"/>
          <p:cNvSpPr/>
          <p:nvPr/>
        </p:nvSpPr>
        <p:spPr>
          <a:xfrm>
            <a:off x="345016" y="6119336"/>
            <a:ext cx="8606367" cy="461665"/>
          </a:xfrm>
          <a:prstGeom prst="rect">
            <a:avLst/>
          </a:prstGeom>
        </p:spPr>
        <p:txBody>
          <a:bodyPr wrap="square">
            <a:spAutoFit/>
          </a:bodyPr>
          <a:lstStyle/>
          <a:p>
            <a:r>
              <a:rPr lang="en-US" sz="2400" dirty="0" smtClean="0"/>
              <a:t>What are “</a:t>
            </a:r>
            <a:r>
              <a:rPr lang="en-US" sz="2400" dirty="0" err="1" smtClean="0"/>
              <a:t>Benjamins</a:t>
            </a:r>
            <a:r>
              <a:rPr lang="en-US" sz="2400" dirty="0" smtClean="0"/>
              <a:t>” and what do they have to do with thrift?</a:t>
            </a:r>
            <a:endParaRPr lang="en-US" sz="2400" dirty="0"/>
          </a:p>
        </p:txBody>
      </p:sp>
      <p:pic>
        <p:nvPicPr>
          <p:cNvPr id="11" name="Picture 10"/>
          <p:cNvPicPr>
            <a:picLocks noChangeAspect="1"/>
          </p:cNvPicPr>
          <p:nvPr/>
        </p:nvPicPr>
        <p:blipFill>
          <a:blip r:embed="rId2"/>
          <a:stretch>
            <a:fillRect/>
          </a:stretch>
        </p:blipFill>
        <p:spPr>
          <a:xfrm>
            <a:off x="4179284" y="1244331"/>
            <a:ext cx="4507516" cy="4731575"/>
          </a:xfrm>
          <a:prstGeom prst="rect">
            <a:avLst/>
          </a:prstGeom>
        </p:spPr>
      </p:pic>
    </p:spTree>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3556000" cy="1143000"/>
          </a:xfrm>
        </p:spPr>
        <p:txBody>
          <a:bodyPr/>
          <a:lstStyle/>
          <a:p>
            <a:r>
              <a:rPr lang="en-US" dirty="0" smtClean="0"/>
              <a:t>Close Reading</a:t>
            </a:r>
            <a:endParaRPr lang="en-US" dirty="0"/>
          </a:p>
        </p:txBody>
      </p:sp>
      <p:sp>
        <p:nvSpPr>
          <p:cNvPr id="7" name="Content Placeholder 6"/>
          <p:cNvSpPr>
            <a:spLocks noGrp="1"/>
          </p:cNvSpPr>
          <p:nvPr>
            <p:ph sz="half" idx="1"/>
          </p:nvPr>
        </p:nvSpPr>
        <p:spPr>
          <a:xfrm>
            <a:off x="457200" y="1600200"/>
            <a:ext cx="3200400" cy="4525963"/>
          </a:xfrm>
        </p:spPr>
        <p:txBody>
          <a:bodyPr>
            <a:normAutofit fontScale="85000" lnSpcReduction="10000"/>
          </a:bodyPr>
          <a:lstStyle/>
          <a:p>
            <a:r>
              <a:rPr lang="en-US" dirty="0" smtClean="0"/>
              <a:t>Establish a purpose for reading.</a:t>
            </a:r>
          </a:p>
          <a:p>
            <a:r>
              <a:rPr lang="en-US" dirty="0" smtClean="0"/>
              <a:t>Ask students key questions about the text before reading.</a:t>
            </a:r>
          </a:p>
          <a:p>
            <a:r>
              <a:rPr lang="en-US" dirty="0" smtClean="0"/>
              <a:t>They mark text during reading for evidence.</a:t>
            </a:r>
          </a:p>
          <a:p>
            <a:r>
              <a:rPr lang="en-US" dirty="0" smtClean="0"/>
              <a:t>Evidence &amp; Inference.</a:t>
            </a:r>
          </a:p>
          <a:p>
            <a:r>
              <a:rPr lang="en-US" dirty="0" smtClean="0"/>
              <a:t>Discuss their evidence.</a:t>
            </a:r>
          </a:p>
          <a:p>
            <a:endParaRPr lang="en-US" dirty="0"/>
          </a:p>
        </p:txBody>
      </p:sp>
      <p:sp>
        <p:nvSpPr>
          <p:cNvPr id="8" name="Content Placeholder 7"/>
          <p:cNvSpPr>
            <a:spLocks noGrp="1"/>
          </p:cNvSpPr>
          <p:nvPr>
            <p:ph sz="half" idx="2"/>
          </p:nvPr>
        </p:nvSpPr>
        <p:spPr/>
        <p:txBody>
          <a:bodyPr>
            <a:normAutofit fontScale="85000" lnSpcReduction="10000"/>
          </a:bodyPr>
          <a:lstStyle/>
          <a:p>
            <a:endParaRPr lang="en-US"/>
          </a:p>
        </p:txBody>
      </p:sp>
      <p:sp>
        <p:nvSpPr>
          <p:cNvPr id="10" name="Rectangle 9"/>
          <p:cNvSpPr/>
          <p:nvPr/>
        </p:nvSpPr>
        <p:spPr>
          <a:xfrm>
            <a:off x="345016" y="6119336"/>
            <a:ext cx="8606367" cy="461665"/>
          </a:xfrm>
          <a:prstGeom prst="rect">
            <a:avLst/>
          </a:prstGeom>
        </p:spPr>
        <p:txBody>
          <a:bodyPr wrap="square">
            <a:spAutoFit/>
          </a:bodyPr>
          <a:lstStyle/>
          <a:p>
            <a:r>
              <a:rPr lang="en-US" sz="2400" dirty="0" smtClean="0"/>
              <a:t>What are “</a:t>
            </a:r>
            <a:r>
              <a:rPr lang="en-US" sz="2400" dirty="0" err="1" smtClean="0"/>
              <a:t>Benjamins</a:t>
            </a:r>
            <a:r>
              <a:rPr lang="en-US" sz="2400" dirty="0" smtClean="0"/>
              <a:t>” and what do they have to do with thrift?</a:t>
            </a:r>
            <a:endParaRPr lang="en-US" sz="2400" dirty="0"/>
          </a:p>
        </p:txBody>
      </p:sp>
      <p:pic>
        <p:nvPicPr>
          <p:cNvPr id="9" name="Picture 8"/>
          <p:cNvPicPr>
            <a:picLocks noChangeAspect="1"/>
          </p:cNvPicPr>
          <p:nvPr/>
        </p:nvPicPr>
        <p:blipFill>
          <a:blip r:embed="rId2"/>
          <a:stretch>
            <a:fillRect/>
          </a:stretch>
        </p:blipFill>
        <p:spPr>
          <a:xfrm>
            <a:off x="4013200" y="952058"/>
            <a:ext cx="4851400" cy="51566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430033"/>
            <a:ext cx="6030996" cy="1470025"/>
          </a:xfrm>
        </p:spPr>
        <p:txBody>
          <a:bodyPr>
            <a:normAutofit/>
          </a:bodyPr>
          <a:lstStyle/>
          <a:p>
            <a:r>
              <a:rPr lang="en-US" dirty="0" smtClean="0"/>
              <a:t>Unpacking the Common Core</a:t>
            </a:r>
            <a:endParaRPr lang="en-US" dirty="0"/>
          </a:p>
        </p:txBody>
      </p:sp>
      <p:sp>
        <p:nvSpPr>
          <p:cNvPr id="3" name="Subtitle 2"/>
          <p:cNvSpPr>
            <a:spLocks noGrp="1"/>
          </p:cNvSpPr>
          <p:nvPr>
            <p:ph type="subTitle" idx="1"/>
          </p:nvPr>
        </p:nvSpPr>
        <p:spPr>
          <a:xfrm>
            <a:off x="420719" y="3698784"/>
            <a:ext cx="4342099" cy="1162274"/>
          </a:xfrm>
        </p:spPr>
        <p:txBody>
          <a:bodyPr>
            <a:normAutofit/>
          </a:bodyPr>
          <a:lstStyle/>
          <a:p>
            <a:pPr algn="l"/>
            <a:r>
              <a:rPr lang="en-US" sz="2800" dirty="0"/>
              <a:t>Bridging the Divide Between Career &amp; College Readiness</a:t>
            </a:r>
            <a:endParaRPr lang="en-US" sz="3000"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3061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3848100" cy="1143000"/>
          </a:xfrm>
        </p:spPr>
        <p:txBody>
          <a:bodyPr/>
          <a:lstStyle/>
          <a:p>
            <a:r>
              <a:rPr lang="en-US" dirty="0" smtClean="0"/>
              <a:t>Main Ideas</a:t>
            </a:r>
            <a:endParaRPr lang="en-US" dirty="0"/>
          </a:p>
        </p:txBody>
      </p:sp>
      <p:sp>
        <p:nvSpPr>
          <p:cNvPr id="7" name="Content Placeholder 6"/>
          <p:cNvSpPr>
            <a:spLocks noGrp="1"/>
          </p:cNvSpPr>
          <p:nvPr>
            <p:ph sz="half" idx="1"/>
          </p:nvPr>
        </p:nvSpPr>
        <p:spPr>
          <a:xfrm>
            <a:off x="457200" y="1600200"/>
            <a:ext cx="3388424" cy="4525963"/>
          </a:xfrm>
        </p:spPr>
        <p:txBody>
          <a:bodyPr/>
          <a:lstStyle/>
          <a:p>
            <a:r>
              <a:rPr lang="en-US" dirty="0" smtClean="0"/>
              <a:t>Students read text for main idea and supporting details.</a:t>
            </a:r>
          </a:p>
          <a:p>
            <a:r>
              <a:rPr lang="en-US" dirty="0" smtClean="0"/>
              <a:t>Retell</a:t>
            </a:r>
          </a:p>
          <a:p>
            <a:r>
              <a:rPr lang="en-US" dirty="0" smtClean="0"/>
              <a:t>Summarize</a:t>
            </a:r>
          </a:p>
          <a:p>
            <a:endParaRPr lang="en-US" dirty="0"/>
          </a:p>
        </p:txBody>
      </p:sp>
      <p:sp>
        <p:nvSpPr>
          <p:cNvPr id="8" name="Content Placeholder 7"/>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3845624" y="952057"/>
            <a:ext cx="5270500" cy="560211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3556000" cy="1143000"/>
          </a:xfrm>
        </p:spPr>
        <p:txBody>
          <a:bodyPr>
            <a:normAutofit fontScale="90000"/>
          </a:bodyPr>
          <a:lstStyle/>
          <a:p>
            <a:r>
              <a:rPr lang="en-US" dirty="0" smtClean="0"/>
              <a:t>Connections </a:t>
            </a:r>
            <a:br>
              <a:rPr lang="en-US" dirty="0" smtClean="0"/>
            </a:br>
            <a:r>
              <a:rPr lang="en-US" dirty="0" smtClean="0"/>
              <a:t>&amp; Interactions</a:t>
            </a:r>
            <a:endParaRPr lang="en-US" dirty="0"/>
          </a:p>
        </p:txBody>
      </p:sp>
      <p:sp>
        <p:nvSpPr>
          <p:cNvPr id="7" name="Content Placeholder 6"/>
          <p:cNvSpPr>
            <a:spLocks noGrp="1"/>
          </p:cNvSpPr>
          <p:nvPr>
            <p:ph sz="half" idx="1"/>
          </p:nvPr>
        </p:nvSpPr>
        <p:spPr>
          <a:xfrm>
            <a:off x="457200" y="1600200"/>
            <a:ext cx="3338757" cy="4525963"/>
          </a:xfrm>
        </p:spPr>
        <p:txBody>
          <a:bodyPr>
            <a:normAutofit/>
          </a:bodyPr>
          <a:lstStyle/>
          <a:p>
            <a:r>
              <a:rPr lang="en-US" dirty="0" smtClean="0"/>
              <a:t>Connection between finding this piece of information and other events </a:t>
            </a:r>
          </a:p>
          <a:p>
            <a:r>
              <a:rPr lang="en-US" dirty="0" smtClean="0"/>
              <a:t>Historical sequence or timeline (history of National Thrift </a:t>
            </a:r>
            <a:r>
              <a:rPr lang="en-US" dirty="0" err="1" smtClean="0"/>
              <a:t>week)</a:t>
            </a:r>
            <a:r>
              <a:rPr lang="en-US" dirty="0" err="1" smtClean="0">
                <a:sym typeface="Wingdings"/>
              </a:rPr>
              <a:t></a:t>
            </a:r>
            <a:endParaRPr lang="en-US" dirty="0" smtClean="0"/>
          </a:p>
          <a:p>
            <a:pPr>
              <a:buNone/>
            </a:pPr>
            <a:endParaRPr lang="en-US" dirty="0"/>
          </a:p>
        </p:txBody>
      </p:sp>
      <p:sp>
        <p:nvSpPr>
          <p:cNvPr id="8" name="Content Placeholder 7"/>
          <p:cNvSpPr>
            <a:spLocks noGrp="1"/>
          </p:cNvSpPr>
          <p:nvPr>
            <p:ph sz="half" idx="2"/>
          </p:nvPr>
        </p:nvSpPr>
        <p:spPr/>
        <p:txBody>
          <a:bodyPr>
            <a:normAutofit/>
          </a:bodyPr>
          <a:lstStyle/>
          <a:p>
            <a:r>
              <a:rPr lang="en-US" dirty="0" smtClean="0"/>
              <a:t>*</a:t>
            </a:r>
            <a:endParaRPr lang="en-US" dirty="0"/>
          </a:p>
        </p:txBody>
      </p:sp>
      <p:pic>
        <p:nvPicPr>
          <p:cNvPr id="5" name="Picture 4"/>
          <p:cNvPicPr>
            <a:picLocks noChangeAspect="1"/>
          </p:cNvPicPr>
          <p:nvPr/>
        </p:nvPicPr>
        <p:blipFill>
          <a:blip r:embed="rId2"/>
          <a:stretch>
            <a:fillRect/>
          </a:stretch>
        </p:blipFill>
        <p:spPr>
          <a:xfrm>
            <a:off x="3795957" y="817563"/>
            <a:ext cx="5072812" cy="5308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6459" y="658826"/>
            <a:ext cx="8857541" cy="758812"/>
          </a:xfrm>
        </p:spPr>
        <p:txBody>
          <a:bodyPr>
            <a:noAutofit/>
          </a:bodyPr>
          <a:lstStyle/>
          <a:p>
            <a:r>
              <a:rPr lang="en-US" sz="2000" b="1" dirty="0" smtClean="0"/>
              <a:t>Reading Anchor Standards 4-6: Craft and Structure: </a:t>
            </a:r>
            <a:r>
              <a:rPr lang="en-US" sz="2000" b="1" i="1" dirty="0" smtClean="0"/>
              <a:t>Interpret the way the author: used words, chose text features, and illustrates purpose/bias</a:t>
            </a:r>
            <a:endParaRPr lang="en-US" sz="2000" b="1" dirty="0" smtClean="0"/>
          </a:p>
        </p:txBody>
      </p:sp>
      <p:sp>
        <p:nvSpPr>
          <p:cNvPr id="4" name="Content Placeholder 3"/>
          <p:cNvSpPr>
            <a:spLocks noGrp="1"/>
          </p:cNvSpPr>
          <p:nvPr>
            <p:ph idx="1"/>
          </p:nvPr>
        </p:nvSpPr>
        <p:spPr>
          <a:xfrm>
            <a:off x="457200" y="1614714"/>
            <a:ext cx="8229600" cy="4771571"/>
          </a:xfrm>
        </p:spPr>
        <p:txBody>
          <a:bodyPr>
            <a:normAutofit/>
          </a:bodyPr>
          <a:lstStyle/>
          <a:p>
            <a:pPr marL="457200" indent="-457200">
              <a:buFont typeface="Wingdings" charset="2"/>
              <a:buAutoNum type="arabicPlain" startAt="4"/>
            </a:pPr>
            <a:r>
              <a:rPr lang="en-US" sz="2000" dirty="0" smtClean="0"/>
              <a:t>Interpret words and phrases as they are used in a text, including determining technical, connotative, &amp; figurative meanings, and analyze how specific word choices shape meaning or tone.</a:t>
            </a:r>
            <a:r>
              <a:rPr lang="en-US" sz="2000" i="1" dirty="0" smtClean="0"/>
              <a:t>. Vocabulary and word meaning.</a:t>
            </a:r>
            <a:endParaRPr lang="en-US" sz="2000" b="1" dirty="0"/>
          </a:p>
          <a:p>
            <a:pPr marL="457200" indent="-457200">
              <a:buFont typeface="Wingdings" charset="2"/>
              <a:buAutoNum type="arabicPlain" startAt="4"/>
            </a:pPr>
            <a:r>
              <a:rPr lang="en-US" sz="2000" dirty="0" smtClean="0"/>
              <a:t>Analyze </a:t>
            </a:r>
            <a:r>
              <a:rPr lang="en-US" sz="2000" dirty="0"/>
              <a:t>the structure of texts, including how specific sentences, paragraphs, </a:t>
            </a:r>
            <a:r>
              <a:rPr lang="en-US" sz="2000" dirty="0" smtClean="0"/>
              <a:t>and larger </a:t>
            </a:r>
            <a:r>
              <a:rPr lang="en-US" sz="2000" dirty="0"/>
              <a:t>portions of the text (e.g., a section, chapter, scene, or stanza) relate to </a:t>
            </a:r>
            <a:r>
              <a:rPr lang="en-US" sz="2000" dirty="0" smtClean="0"/>
              <a:t>each other </a:t>
            </a:r>
            <a:r>
              <a:rPr lang="en-US" sz="2000" dirty="0"/>
              <a:t>and the whole</a:t>
            </a:r>
            <a:r>
              <a:rPr lang="en-US" sz="2000" i="1" dirty="0" smtClean="0"/>
              <a:t>.</a:t>
            </a:r>
            <a:r>
              <a:rPr lang="en-US" sz="2000" i="1" dirty="0"/>
              <a:t> text features, search tools, text structures (descriptive, sequence, compare/contrast, cause &amp; effect, problem &amp; solution) </a:t>
            </a:r>
            <a:endParaRPr lang="en-US" sz="2000" i="1" dirty="0" smtClean="0"/>
          </a:p>
          <a:p>
            <a:pPr marL="457200" indent="-457200">
              <a:buFont typeface="Wingdings" charset="2"/>
              <a:buAutoNum type="arabicPlain" startAt="4"/>
            </a:pPr>
            <a:r>
              <a:rPr lang="en-US" sz="2000" dirty="0" smtClean="0"/>
              <a:t>Assess </a:t>
            </a:r>
            <a:r>
              <a:rPr lang="en-US" sz="2000" dirty="0"/>
              <a:t>how </a:t>
            </a:r>
            <a:r>
              <a:rPr lang="en-US" sz="2000" i="1" dirty="0"/>
              <a:t>point of view </a:t>
            </a:r>
            <a:r>
              <a:rPr lang="en-US" sz="2000" dirty="0"/>
              <a:t>or </a:t>
            </a:r>
            <a:r>
              <a:rPr lang="en-US" sz="2000" i="1" dirty="0"/>
              <a:t>author’s purpose </a:t>
            </a:r>
            <a:r>
              <a:rPr lang="en-US" sz="2000" dirty="0"/>
              <a:t>shapes content &amp; style of a text</a:t>
            </a:r>
            <a:r>
              <a:rPr lang="en-US" sz="2000" i="1" dirty="0" smtClean="0"/>
              <a:t>. </a:t>
            </a:r>
            <a:r>
              <a:rPr lang="en-US" sz="2000" i="1" dirty="0"/>
              <a:t>Point of view and purpose, compare &amp; Contrast </a:t>
            </a:r>
            <a:r>
              <a:rPr lang="en-US" sz="2000" i="1" dirty="0" err="1"/>
              <a:t>accoutns</a:t>
            </a:r>
            <a:r>
              <a:rPr lang="en-US" sz="2000" i="1" dirty="0"/>
              <a:t> of same event or topic </a:t>
            </a:r>
            <a:endParaRPr lang="en-US" sz="2000" i="1" dirty="0" smtClean="0"/>
          </a:p>
          <a:p>
            <a:pPr marL="457200" indent="-457200">
              <a:buFont typeface="+mj-lt"/>
              <a:buAutoNum type="arabicPlain" startAt="4"/>
            </a:pPr>
            <a:endParaRPr lang="en-US" sz="2000" dirty="0"/>
          </a:p>
          <a:p>
            <a:pPr marL="457200" indent="-457200">
              <a:buFont typeface="+mj-lt"/>
              <a:buAutoNum type="arabicPlain" startAt="4"/>
            </a:pP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38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Vocabulary &amp; Word Study</a:t>
            </a:r>
            <a:endParaRPr lang="en-US" dirty="0"/>
          </a:p>
        </p:txBody>
      </p:sp>
      <p:sp>
        <p:nvSpPr>
          <p:cNvPr id="7" name="Content Placeholder 6"/>
          <p:cNvSpPr>
            <a:spLocks noGrp="1"/>
          </p:cNvSpPr>
          <p:nvPr>
            <p:ph sz="half" idx="1"/>
          </p:nvPr>
        </p:nvSpPr>
        <p:spPr/>
        <p:txBody>
          <a:bodyPr/>
          <a:lstStyle/>
          <a:p>
            <a:r>
              <a:rPr lang="en-US" dirty="0" smtClean="0"/>
              <a:t>Article</a:t>
            </a:r>
          </a:p>
          <a:p>
            <a:pPr lvl="1"/>
            <a:r>
              <a:rPr lang="en-US" dirty="0" smtClean="0"/>
              <a:t>Why did author use these words?</a:t>
            </a:r>
          </a:p>
          <a:p>
            <a:r>
              <a:rPr lang="en-US" dirty="0" err="1" smtClean="0"/>
              <a:t>Benjamins</a:t>
            </a:r>
            <a:endParaRPr lang="en-US" dirty="0" smtClean="0"/>
          </a:p>
          <a:p>
            <a:pPr lvl="1"/>
            <a:r>
              <a:rPr lang="en-US" dirty="0" smtClean="0"/>
              <a:t>Read the text to discover what </a:t>
            </a:r>
            <a:r>
              <a:rPr lang="en-US" dirty="0" err="1" smtClean="0"/>
              <a:t>Benjamins</a:t>
            </a:r>
            <a:r>
              <a:rPr lang="en-US" dirty="0" smtClean="0"/>
              <a:t> are.</a:t>
            </a:r>
          </a:p>
          <a:p>
            <a:r>
              <a:rPr lang="en-US" i="1" dirty="0" smtClean="0"/>
              <a:t>What other vocabulary do you see that can be investigated in context?</a:t>
            </a:r>
          </a:p>
          <a:p>
            <a:endParaRPr lang="en-US" dirty="0"/>
          </a:p>
        </p:txBody>
      </p:sp>
      <p:sp>
        <p:nvSpPr>
          <p:cNvPr id="8" name="Content Placeholder 7"/>
          <p:cNvSpPr>
            <a:spLocks noGrp="1"/>
          </p:cNvSpPr>
          <p:nvPr>
            <p:ph sz="half" idx="2"/>
          </p:nvPr>
        </p:nvSpPr>
        <p:spPr/>
        <p:txBody>
          <a:bodyPr/>
          <a:lstStyle/>
          <a:p>
            <a:endParaRPr lang="en-US" dirty="0"/>
          </a:p>
        </p:txBody>
      </p:sp>
      <p:pic>
        <p:nvPicPr>
          <p:cNvPr id="6" name="Picture 5"/>
          <p:cNvPicPr>
            <a:picLocks noChangeAspect="1"/>
          </p:cNvPicPr>
          <p:nvPr/>
        </p:nvPicPr>
        <p:blipFill>
          <a:blip r:embed="rId2"/>
          <a:stretch>
            <a:fillRect/>
          </a:stretch>
        </p:blipFill>
        <p:spPr>
          <a:xfrm>
            <a:off x="4570147" y="1417638"/>
            <a:ext cx="4116653" cy="43568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16"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strVal val="4*ppt_w"/>
                                          </p:val>
                                        </p:tav>
                                      </p:tavLst>
                                    </p:anim>
                                    <p:anim calcmode="lin" valueType="num">
                                      <p:cBhvr>
                                        <p:cTn id="7" dur="500"/>
                                        <p:tgtEl>
                                          <p:spTgt spid="6"/>
                                        </p:tgtEl>
                                        <p:attrNameLst>
                                          <p:attrName>ppt_h</p:attrName>
                                        </p:attrNameLst>
                                      </p:cBhvr>
                                      <p:tavLst>
                                        <p:tav tm="0">
                                          <p:val>
                                            <p:strVal val="ppt_h"/>
                                          </p:val>
                                        </p:tav>
                                        <p:tav tm="100000">
                                          <p:val>
                                            <p:strVal val="4*ppt_h"/>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228562" y="490538"/>
            <a:ext cx="8839275" cy="59753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122945" cy="1143000"/>
          </a:xfrm>
        </p:spPr>
        <p:txBody>
          <a:bodyPr>
            <a:normAutofit fontScale="90000"/>
          </a:bodyPr>
          <a:lstStyle/>
          <a:p>
            <a:r>
              <a:rPr lang="en-US" dirty="0" smtClean="0"/>
              <a:t>Structure/Features/Search</a:t>
            </a:r>
            <a:endParaRPr lang="en-US" dirty="0"/>
          </a:p>
        </p:txBody>
      </p:sp>
      <p:sp>
        <p:nvSpPr>
          <p:cNvPr id="7" name="Content Placeholder 6"/>
          <p:cNvSpPr>
            <a:spLocks noGrp="1"/>
          </p:cNvSpPr>
          <p:nvPr>
            <p:ph sz="half" idx="1"/>
          </p:nvPr>
        </p:nvSpPr>
        <p:spPr>
          <a:xfrm>
            <a:off x="457200" y="1600200"/>
            <a:ext cx="3619500" cy="4525963"/>
          </a:xfrm>
        </p:spPr>
        <p:txBody>
          <a:bodyPr>
            <a:normAutofit fontScale="85000" lnSpcReduction="10000"/>
          </a:bodyPr>
          <a:lstStyle/>
          <a:p>
            <a:r>
              <a:rPr lang="en-US" dirty="0" smtClean="0"/>
              <a:t>Title, author, source, context, date</a:t>
            </a:r>
          </a:p>
          <a:p>
            <a:r>
              <a:rPr lang="en-US" dirty="0" smtClean="0"/>
              <a:t>Headings, menus, icons</a:t>
            </a:r>
          </a:p>
          <a:p>
            <a:r>
              <a:rPr lang="en-US" dirty="0" smtClean="0"/>
              <a:t>Text features (hyperlinks, sidebars, arrows)</a:t>
            </a:r>
          </a:p>
          <a:p>
            <a:r>
              <a:rPr lang="en-US" dirty="0" smtClean="0"/>
              <a:t>Structure (compare/contrast, descriptive, chronology, cause/effect, problem/solution)</a:t>
            </a:r>
          </a:p>
          <a:p>
            <a:r>
              <a:rPr lang="en-US" dirty="0" smtClean="0"/>
              <a:t>Development of claims</a:t>
            </a:r>
          </a:p>
          <a:p>
            <a:endParaRPr lang="en-US" dirty="0" smtClean="0"/>
          </a:p>
          <a:p>
            <a:endParaRPr lang="en-US" dirty="0"/>
          </a:p>
        </p:txBody>
      </p:sp>
      <p:pic>
        <p:nvPicPr>
          <p:cNvPr id="10" name="Picture 9"/>
          <p:cNvPicPr>
            <a:picLocks noChangeAspect="1"/>
          </p:cNvPicPr>
          <p:nvPr/>
        </p:nvPicPr>
        <p:blipFill>
          <a:blip r:embed="rId2"/>
          <a:stretch>
            <a:fillRect/>
          </a:stretch>
        </p:blipFill>
        <p:spPr>
          <a:xfrm>
            <a:off x="3886200" y="1905000"/>
            <a:ext cx="5010977" cy="372849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2732329" cy="1143000"/>
          </a:xfrm>
        </p:spPr>
        <p:txBody>
          <a:bodyPr>
            <a:normAutofit fontScale="90000"/>
          </a:bodyPr>
          <a:lstStyle/>
          <a:p>
            <a:r>
              <a:rPr lang="en-US" dirty="0" smtClean="0"/>
              <a:t>POV/Purpose</a:t>
            </a:r>
            <a:endParaRPr lang="en-US" dirty="0"/>
          </a:p>
        </p:txBody>
      </p:sp>
      <p:sp>
        <p:nvSpPr>
          <p:cNvPr id="7" name="Content Placeholder 6"/>
          <p:cNvSpPr>
            <a:spLocks noGrp="1"/>
          </p:cNvSpPr>
          <p:nvPr>
            <p:ph sz="half" idx="1"/>
          </p:nvPr>
        </p:nvSpPr>
        <p:spPr>
          <a:xfrm>
            <a:off x="177800" y="1600200"/>
            <a:ext cx="3011729" cy="4864100"/>
          </a:xfrm>
        </p:spPr>
        <p:txBody>
          <a:bodyPr>
            <a:normAutofit fontScale="85000" lnSpcReduction="10000"/>
          </a:bodyPr>
          <a:lstStyle/>
          <a:p>
            <a:r>
              <a:rPr lang="en-US" dirty="0" smtClean="0"/>
              <a:t>What is the source?</a:t>
            </a:r>
          </a:p>
          <a:p>
            <a:r>
              <a:rPr lang="en-US" dirty="0" smtClean="0"/>
              <a:t>What is the author’s purpose of writing?</a:t>
            </a:r>
          </a:p>
          <a:p>
            <a:r>
              <a:rPr lang="en-US" dirty="0" smtClean="0"/>
              <a:t>Compare with another account of the same finding.</a:t>
            </a:r>
          </a:p>
          <a:p>
            <a:r>
              <a:rPr lang="en-US" dirty="0" smtClean="0"/>
              <a:t>What evidence does author present?</a:t>
            </a:r>
          </a:p>
          <a:p>
            <a:r>
              <a:rPr lang="en-US" dirty="0" smtClean="0"/>
              <a:t>What persuasive tools does author use?</a:t>
            </a:r>
          </a:p>
          <a:p>
            <a:endParaRPr lang="en-US" dirty="0" smtClean="0"/>
          </a:p>
          <a:p>
            <a:endParaRPr lang="en-US" dirty="0"/>
          </a:p>
        </p:txBody>
      </p:sp>
      <p:sp>
        <p:nvSpPr>
          <p:cNvPr id="8" name="Content Placeholder 7"/>
          <p:cNvSpPr>
            <a:spLocks noGrp="1"/>
          </p:cNvSpPr>
          <p:nvPr>
            <p:ph sz="half" idx="2"/>
          </p:nvPr>
        </p:nvSpPr>
        <p:spPr/>
        <p:txBody>
          <a:bodyPr>
            <a:normAutofit fontScale="85000" lnSpcReduction="10000"/>
          </a:bodyPr>
          <a:lstStyle/>
          <a:p>
            <a:endParaRPr lang="en-US" dirty="0"/>
          </a:p>
        </p:txBody>
      </p:sp>
      <p:pic>
        <p:nvPicPr>
          <p:cNvPr id="9" name="Picture 8"/>
          <p:cNvPicPr>
            <a:picLocks noChangeAspect="1"/>
          </p:cNvPicPr>
          <p:nvPr/>
        </p:nvPicPr>
        <p:blipFill>
          <a:blip r:embed="rId2"/>
          <a:srcRect t="3998" b="32502"/>
          <a:stretch>
            <a:fillRect/>
          </a:stretch>
        </p:blipFill>
        <p:spPr>
          <a:xfrm>
            <a:off x="3189529" y="0"/>
            <a:ext cx="5869602"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6459" y="658826"/>
            <a:ext cx="8857541" cy="758812"/>
          </a:xfrm>
        </p:spPr>
        <p:txBody>
          <a:bodyPr>
            <a:noAutofit/>
          </a:bodyPr>
          <a:lstStyle/>
          <a:p>
            <a:r>
              <a:rPr lang="en-US" sz="2000" b="1" dirty="0" smtClean="0"/>
              <a:t>Reading Anchor Standards 7-9: Integration of Knowledge &amp; Ideas: </a:t>
            </a:r>
            <a:r>
              <a:rPr lang="en-US" sz="2000" b="1" i="1" dirty="0" smtClean="0"/>
              <a:t>Gather and compare across texts, evaluate sources, and analyze evidence.</a:t>
            </a:r>
            <a:endParaRPr lang="en-US" sz="2000" b="1" dirty="0" smtClean="0"/>
          </a:p>
        </p:txBody>
      </p:sp>
      <p:sp>
        <p:nvSpPr>
          <p:cNvPr id="4" name="Content Placeholder 3"/>
          <p:cNvSpPr>
            <a:spLocks noGrp="1"/>
          </p:cNvSpPr>
          <p:nvPr>
            <p:ph idx="1"/>
          </p:nvPr>
        </p:nvSpPr>
        <p:spPr>
          <a:xfrm>
            <a:off x="457200" y="1614714"/>
            <a:ext cx="8229600" cy="4771571"/>
          </a:xfrm>
        </p:spPr>
        <p:txBody>
          <a:bodyPr>
            <a:normAutofit/>
          </a:bodyPr>
          <a:lstStyle/>
          <a:p>
            <a:pPr marL="457200" indent="-457200">
              <a:buFont typeface="Wingdings" charset="2"/>
              <a:buAutoNum type="arabicPlain" startAt="7"/>
            </a:pPr>
            <a:r>
              <a:rPr lang="en-US" sz="2000" dirty="0"/>
              <a:t>Integrate and evaluate content presented in diverse formats and media, </a:t>
            </a:r>
            <a:r>
              <a:rPr lang="en-US" sz="2000" dirty="0" smtClean="0"/>
              <a:t>including visually </a:t>
            </a:r>
            <a:r>
              <a:rPr lang="en-US" sz="2000" dirty="0"/>
              <a:t>and quantitatively, as well as in words</a:t>
            </a:r>
            <a:r>
              <a:rPr lang="en-US" sz="2000" i="1" dirty="0" smtClean="0"/>
              <a:t>. </a:t>
            </a:r>
            <a:r>
              <a:rPr lang="en-US" sz="2000" i="1" dirty="0"/>
              <a:t>R</a:t>
            </a:r>
            <a:r>
              <a:rPr lang="en-US" sz="2000" i="1" dirty="0" smtClean="0"/>
              <a:t>elationship </a:t>
            </a:r>
            <a:r>
              <a:rPr lang="en-US" sz="2000" i="1" dirty="0"/>
              <a:t>between illustrations and text. Information presented in visual, oral, quantitative formats. </a:t>
            </a:r>
            <a:endParaRPr lang="en-US" sz="2000" b="1" dirty="0"/>
          </a:p>
          <a:p>
            <a:pPr marL="457200" indent="-457200">
              <a:buFont typeface="Wingdings" charset="2"/>
              <a:buAutoNum type="arabicPlain" startAt="7"/>
            </a:pPr>
            <a:r>
              <a:rPr lang="en-US" sz="2000" dirty="0"/>
              <a:t>Delineate and evaluate the argument and claims in a text, including the validity of the reasoning and the relevancy and sufficiency of the </a:t>
            </a:r>
            <a:r>
              <a:rPr lang="en-US" sz="2000" dirty="0" smtClean="0"/>
              <a:t>evidence</a:t>
            </a:r>
            <a:r>
              <a:rPr lang="en-US" sz="2000" i="1" dirty="0" smtClean="0"/>
              <a:t>. Author’s claims, reasons, evidence, source. &amp; arguments</a:t>
            </a:r>
          </a:p>
          <a:p>
            <a:pPr marL="457200" indent="-457200">
              <a:buFont typeface="Wingdings" charset="2"/>
              <a:buAutoNum type="arabicPlain" startAt="7"/>
            </a:pPr>
            <a:r>
              <a:rPr lang="en-US" sz="2000" dirty="0"/>
              <a:t>Analyze how two or more texts address similar themes or topics in order to </a:t>
            </a:r>
            <a:r>
              <a:rPr lang="en-US" sz="2000" dirty="0" smtClean="0"/>
              <a:t>build knowledge </a:t>
            </a:r>
            <a:r>
              <a:rPr lang="en-US" sz="2000" dirty="0"/>
              <a:t>or to compare the approaches the authors take</a:t>
            </a:r>
            <a:r>
              <a:rPr lang="en-US" sz="2000" dirty="0" smtClean="0"/>
              <a:t>.</a:t>
            </a:r>
            <a:r>
              <a:rPr lang="en-US" sz="2000" i="1" dirty="0" smtClean="0"/>
              <a:t> </a:t>
            </a:r>
            <a:r>
              <a:rPr lang="en-US" sz="2000" i="1" dirty="0"/>
              <a:t>C</a:t>
            </a:r>
            <a:r>
              <a:rPr lang="en-US" sz="2000" i="1" dirty="0" smtClean="0"/>
              <a:t>ompare </a:t>
            </a:r>
            <a:r>
              <a:rPr lang="en-US" sz="2000" i="1" dirty="0"/>
              <a:t>&amp; Contrast texts </a:t>
            </a:r>
          </a:p>
          <a:p>
            <a:pPr marL="0" indent="0">
              <a:buNone/>
            </a:pPr>
            <a:endParaRPr lang="en-US" sz="2000" i="1" dirty="0" smtClean="0"/>
          </a:p>
          <a:p>
            <a:pPr marL="457200" indent="-457200">
              <a:buFont typeface="+mj-lt"/>
              <a:buAutoNum type="arabicPlain" startAt="7"/>
            </a:pPr>
            <a:endParaRPr lang="en-US" sz="2000" dirty="0"/>
          </a:p>
          <a:p>
            <a:pPr marL="457200" indent="-457200">
              <a:buFont typeface="+mj-lt"/>
              <a:buAutoNum type="arabicPlain" startAt="7"/>
            </a:pP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47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3562"/>
          </a:xfrm>
        </p:spPr>
        <p:txBody>
          <a:bodyPr>
            <a:normAutofit fontScale="90000"/>
          </a:bodyPr>
          <a:lstStyle/>
          <a:p>
            <a:r>
              <a:rPr lang="en-US" dirty="0" smtClean="0"/>
              <a:t>Multimedia</a:t>
            </a:r>
            <a:endParaRPr lang="en-US" dirty="0"/>
          </a:p>
        </p:txBody>
      </p:sp>
      <p:sp>
        <p:nvSpPr>
          <p:cNvPr id="8" name="Content Placeholder 7"/>
          <p:cNvSpPr>
            <a:spLocks noGrp="1"/>
          </p:cNvSpPr>
          <p:nvPr>
            <p:ph sz="half" idx="1"/>
          </p:nvPr>
        </p:nvSpPr>
        <p:spPr/>
        <p:txBody>
          <a:bodyPr>
            <a:normAutofit/>
          </a:bodyPr>
          <a:lstStyle/>
          <a:p>
            <a:r>
              <a:rPr lang="en-US" dirty="0" smtClean="0"/>
              <a:t>Tampa </a:t>
            </a:r>
            <a:r>
              <a:rPr lang="en-US" dirty="0" err="1" smtClean="0"/>
              <a:t>bay.com</a:t>
            </a:r>
            <a:endParaRPr lang="en-US" dirty="0"/>
          </a:p>
        </p:txBody>
      </p:sp>
      <p:pic>
        <p:nvPicPr>
          <p:cNvPr id="6" name="Picture 5"/>
          <p:cNvPicPr>
            <a:picLocks noChangeAspect="1"/>
          </p:cNvPicPr>
          <p:nvPr/>
        </p:nvPicPr>
        <p:blipFill>
          <a:blip r:embed="rId2"/>
          <a:srcRect l="2518" t="3835" b="26458"/>
          <a:stretch>
            <a:fillRect/>
          </a:stretch>
        </p:blipFill>
        <p:spPr>
          <a:xfrm>
            <a:off x="0" y="952500"/>
            <a:ext cx="4441314" cy="5842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3562"/>
          </a:xfrm>
        </p:spPr>
        <p:txBody>
          <a:bodyPr>
            <a:normAutofit fontScale="90000"/>
          </a:bodyPr>
          <a:lstStyle/>
          <a:p>
            <a:r>
              <a:rPr lang="en-US" dirty="0" smtClean="0"/>
              <a:t>Multimedia</a:t>
            </a:r>
            <a:endParaRPr lang="en-US" dirty="0"/>
          </a:p>
        </p:txBody>
      </p:sp>
      <p:sp>
        <p:nvSpPr>
          <p:cNvPr id="8" name="Content Placeholder 7"/>
          <p:cNvSpPr>
            <a:spLocks noGrp="1"/>
          </p:cNvSpPr>
          <p:nvPr>
            <p:ph sz="half" idx="1"/>
          </p:nvPr>
        </p:nvSpPr>
        <p:spPr/>
        <p:txBody>
          <a:bodyPr>
            <a:normAutofit/>
          </a:bodyPr>
          <a:lstStyle/>
          <a:p>
            <a:r>
              <a:rPr lang="en-US" dirty="0" smtClean="0"/>
              <a:t>Tampa </a:t>
            </a:r>
            <a:r>
              <a:rPr lang="en-US" dirty="0" err="1" smtClean="0"/>
              <a:t>bay.com</a:t>
            </a:r>
            <a:endParaRPr lang="en-US" dirty="0"/>
          </a:p>
        </p:txBody>
      </p:sp>
      <p:sp>
        <p:nvSpPr>
          <p:cNvPr id="9" name="Content Placeholder 7"/>
          <p:cNvSpPr>
            <a:spLocks noGrp="1"/>
          </p:cNvSpPr>
          <p:nvPr>
            <p:ph sz="half" idx="1"/>
          </p:nvPr>
        </p:nvSpPr>
        <p:spPr>
          <a:xfrm>
            <a:off x="4927600" y="1755306"/>
            <a:ext cx="4038600" cy="4525963"/>
          </a:xfrm>
        </p:spPr>
        <p:txBody>
          <a:bodyPr>
            <a:normAutofit/>
          </a:bodyPr>
          <a:lstStyle/>
          <a:p>
            <a:r>
              <a:rPr lang="en-US" dirty="0" err="1" smtClean="0"/>
              <a:t>Benjamins</a:t>
            </a:r>
            <a:r>
              <a:rPr lang="en-US" dirty="0" smtClean="0"/>
              <a:t> page with multiple</a:t>
            </a:r>
            <a:endParaRPr lang="en-US" dirty="0"/>
          </a:p>
        </p:txBody>
      </p:sp>
      <p:pic>
        <p:nvPicPr>
          <p:cNvPr id="6" name="Picture 5"/>
          <p:cNvPicPr>
            <a:picLocks noChangeAspect="1"/>
          </p:cNvPicPr>
          <p:nvPr/>
        </p:nvPicPr>
        <p:blipFill>
          <a:blip r:embed="rId2"/>
          <a:srcRect l="2518" t="3835" b="26458"/>
          <a:stretch>
            <a:fillRect/>
          </a:stretch>
        </p:blipFill>
        <p:spPr>
          <a:xfrm>
            <a:off x="0" y="952500"/>
            <a:ext cx="4441314" cy="5842000"/>
          </a:xfrm>
          <a:prstGeom prst="rect">
            <a:avLst/>
          </a:prstGeom>
        </p:spPr>
      </p:pic>
      <p:pic>
        <p:nvPicPr>
          <p:cNvPr id="10" name="Picture 9"/>
          <p:cNvPicPr>
            <a:picLocks noChangeAspect="1"/>
          </p:cNvPicPr>
          <p:nvPr/>
        </p:nvPicPr>
        <p:blipFill>
          <a:blip r:embed="rId3"/>
          <a:stretch>
            <a:fillRect/>
          </a:stretch>
        </p:blipFill>
        <p:spPr>
          <a:xfrm>
            <a:off x="4441314" y="838200"/>
            <a:ext cx="4702686" cy="6019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What is Black and White &amp; </a:t>
            </a:r>
            <a:r>
              <a:rPr lang="en-US" i="1" dirty="0" smtClean="0"/>
              <a:t>Still </a:t>
            </a:r>
            <a:r>
              <a:rPr lang="en-US" dirty="0" smtClean="0"/>
              <a:t>Read All Over?</a:t>
            </a:r>
            <a:endParaRPr lang="en-US" dirty="0"/>
          </a:p>
        </p:txBody>
      </p:sp>
      <p:sp>
        <p:nvSpPr>
          <p:cNvPr id="3" name="Content Placeholder 2"/>
          <p:cNvSpPr>
            <a:spLocks noGrp="1"/>
          </p:cNvSpPr>
          <p:nvPr>
            <p:ph idx="1"/>
          </p:nvPr>
        </p:nvSpPr>
        <p:spPr>
          <a:xfrm>
            <a:off x="316811" y="1600200"/>
            <a:ext cx="8598589" cy="52578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2400" dirty="0" smtClean="0"/>
          </a:p>
          <a:p>
            <a:pPr>
              <a:buNone/>
            </a:pPr>
            <a:endParaRPr lang="en-US" sz="24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3159731"/>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Evidence and Claims</a:t>
            </a:r>
            <a:endParaRPr lang="en-US" dirty="0"/>
          </a:p>
        </p:txBody>
      </p:sp>
      <p:sp>
        <p:nvSpPr>
          <p:cNvPr id="7" name="Content Placeholder 6"/>
          <p:cNvSpPr>
            <a:spLocks noGrp="1"/>
          </p:cNvSpPr>
          <p:nvPr>
            <p:ph sz="half" idx="1"/>
          </p:nvPr>
        </p:nvSpPr>
        <p:spPr>
          <a:xfrm>
            <a:off x="457200" y="1600200"/>
            <a:ext cx="3378200" cy="4525963"/>
          </a:xfrm>
        </p:spPr>
        <p:txBody>
          <a:bodyPr>
            <a:normAutofit lnSpcReduction="10000"/>
          </a:bodyPr>
          <a:lstStyle/>
          <a:p>
            <a:r>
              <a:rPr lang="en-US" dirty="0" smtClean="0"/>
              <a:t>What evidence does author provide explicitly about thrift?</a:t>
            </a:r>
          </a:p>
          <a:p>
            <a:endParaRPr lang="en-US" dirty="0" smtClean="0"/>
          </a:p>
          <a:p>
            <a:pPr>
              <a:buNone/>
            </a:pPr>
            <a:endParaRPr lang="en-US" dirty="0" smtClean="0"/>
          </a:p>
          <a:p>
            <a:pPr>
              <a:buNone/>
            </a:pPr>
            <a:endParaRPr lang="en-US" dirty="0" smtClean="0"/>
          </a:p>
          <a:p>
            <a:r>
              <a:rPr lang="en-US" dirty="0" smtClean="0"/>
              <a:t>What claims does author make implicitly?</a:t>
            </a:r>
          </a:p>
          <a:p>
            <a:endParaRPr lang="en-US" dirty="0"/>
          </a:p>
        </p:txBody>
      </p:sp>
      <p:sp>
        <p:nvSpPr>
          <p:cNvPr id="8" name="Content Placeholder 7"/>
          <p:cNvSpPr>
            <a:spLocks noGrp="1"/>
          </p:cNvSpPr>
          <p:nvPr>
            <p:ph sz="half" idx="2"/>
          </p:nvPr>
        </p:nvSpPr>
        <p:spPr/>
        <p:txBody>
          <a:bodyPr>
            <a:normAutofit lnSpcReduction="10000"/>
          </a:bodyPr>
          <a:lstStyle/>
          <a:p>
            <a:r>
              <a:rPr lang="en-US" dirty="0" err="1" smtClean="0"/>
              <a:t>Politifact</a:t>
            </a:r>
            <a:endParaRPr lang="en-US" dirty="0"/>
          </a:p>
        </p:txBody>
      </p:sp>
      <p:pic>
        <p:nvPicPr>
          <p:cNvPr id="5" name="Picture 4"/>
          <p:cNvPicPr>
            <a:picLocks noChangeAspect="1"/>
          </p:cNvPicPr>
          <p:nvPr/>
        </p:nvPicPr>
        <p:blipFill>
          <a:blip r:embed="rId2"/>
          <a:stretch>
            <a:fillRect/>
          </a:stretch>
        </p:blipFill>
        <p:spPr>
          <a:xfrm>
            <a:off x="3556001" y="1312863"/>
            <a:ext cx="5130800" cy="535329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736600"/>
          </a:xfrm>
        </p:spPr>
        <p:txBody>
          <a:bodyPr>
            <a:normAutofit fontScale="90000"/>
          </a:bodyPr>
          <a:lstStyle/>
          <a:p>
            <a:r>
              <a:rPr lang="en-US" dirty="0" smtClean="0"/>
              <a:t>Corroboration</a:t>
            </a:r>
            <a:endParaRPr lang="en-US" dirty="0"/>
          </a:p>
        </p:txBody>
      </p:sp>
      <p:pic>
        <p:nvPicPr>
          <p:cNvPr id="7" name="Picture 6"/>
          <p:cNvPicPr>
            <a:picLocks noChangeAspect="1"/>
          </p:cNvPicPr>
          <p:nvPr/>
        </p:nvPicPr>
        <p:blipFill>
          <a:blip r:embed="rId2"/>
          <a:srcRect b="26308"/>
          <a:stretch>
            <a:fillRect/>
          </a:stretch>
        </p:blipFill>
        <p:spPr>
          <a:xfrm>
            <a:off x="1372773" y="736600"/>
            <a:ext cx="6338797" cy="60833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Texts About Benjamin Franklin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hlinkClick r:id="rId2"/>
              </a:rPr>
              <a:t>http://www.philadelphiafed.org/education/teachers/lesson-plans/benjamin-franklin.pdf</a:t>
            </a:r>
            <a:r>
              <a:rPr lang="en-US" dirty="0" smtClean="0"/>
              <a:t> lesson for the </a:t>
            </a:r>
            <a:r>
              <a:rPr lang="en-US" dirty="0" err="1" smtClean="0"/>
              <a:t>Benjamins</a:t>
            </a:r>
            <a:r>
              <a:rPr lang="en-US" dirty="0" smtClean="0"/>
              <a:t> and the Paper economy.</a:t>
            </a:r>
          </a:p>
          <a:p>
            <a:r>
              <a:rPr lang="en-US" dirty="0" smtClean="0">
                <a:hlinkClick r:id="rId3"/>
              </a:rPr>
              <a:t>http://www.philadelphiafed.org/publications/economic-education/ben-franklin-and-paper-money-economy.pdf</a:t>
            </a:r>
            <a:r>
              <a:rPr lang="en-US" dirty="0" smtClean="0"/>
              <a:t> document</a:t>
            </a:r>
          </a:p>
          <a:p>
            <a:r>
              <a:rPr lang="en-US" dirty="0" smtClean="0">
                <a:hlinkClick r:id="rId4"/>
              </a:rPr>
              <a:t>http://www.artyeaman.com/images/Lesson_Plan_LowerGrades_to_Accompany_BF_and_the_Birth_of_a_Paper_Money.PDF</a:t>
            </a:r>
            <a:r>
              <a:rPr lang="en-US" dirty="0" smtClean="0"/>
              <a:t> for grades 3-5</a:t>
            </a:r>
          </a:p>
          <a:p>
            <a:r>
              <a:rPr lang="en-US" dirty="0" smtClean="0">
                <a:hlinkClick r:id="rId5"/>
              </a:rPr>
              <a:t>http://www.americanvalues.org/Blankenhorn/benfranklin.htm</a:t>
            </a:r>
            <a:r>
              <a:rPr lang="en-US" dirty="0" smtClean="0"/>
              <a:t> American apostle of thrift</a:t>
            </a:r>
          </a:p>
          <a:p>
            <a:r>
              <a:rPr lang="en-US" dirty="0" smtClean="0">
                <a:hlinkClick r:id="rId6"/>
              </a:rPr>
              <a:t>http://www.benfranklin300.org/etc_article_entrepreneur.htm</a:t>
            </a:r>
            <a:r>
              <a:rPr lang="en-US" dirty="0" smtClean="0"/>
              <a:t> education and resources</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274638"/>
            <a:ext cx="9144000" cy="1143000"/>
          </a:xfrm>
        </p:spPr>
        <p:txBody>
          <a:bodyPr>
            <a:normAutofit fontScale="90000"/>
          </a:bodyPr>
          <a:lstStyle/>
          <a:p>
            <a:r>
              <a:rPr lang="en-US" sz="2400">
                <a:latin typeface="Calibri" charset="0"/>
                <a:ea typeface="ＭＳ Ｐゴシック" charset="0"/>
                <a:cs typeface="ＭＳ Ｐゴシック" charset="0"/>
              </a:rPr>
              <a:t>Range of reading and Level of text Complexity </a:t>
            </a:r>
            <a:br>
              <a:rPr lang="en-US" sz="2400">
                <a:latin typeface="Calibri" charset="0"/>
                <a:ea typeface="ＭＳ Ｐゴシック" charset="0"/>
                <a:cs typeface="ＭＳ Ｐゴシック" charset="0"/>
              </a:rPr>
            </a:br>
            <a:r>
              <a:rPr lang="en-US" sz="2400">
                <a:latin typeface="Calibri" charset="0"/>
                <a:ea typeface="ＭＳ Ｐゴシック" charset="0"/>
                <a:cs typeface="ＭＳ Ｐゴシック" charset="0"/>
              </a:rPr>
              <a:t>10. Read and comprehend complex literary and informational texts independently and proficiently. </a:t>
            </a:r>
          </a:p>
        </p:txBody>
      </p:sp>
      <p:sp>
        <p:nvSpPr>
          <p:cNvPr id="27650" name="Content Placeholder 2"/>
          <p:cNvSpPr>
            <a:spLocks noGrp="1"/>
          </p:cNvSpPr>
          <p:nvPr>
            <p:ph idx="1"/>
          </p:nvPr>
        </p:nvSpPr>
        <p:spPr/>
        <p:txBody>
          <a:bodyPr/>
          <a:lstStyle/>
          <a:p>
            <a:pPr eaLnBrk="1" hangingPunct="1"/>
            <a:r>
              <a:rPr lang="en-US" dirty="0">
                <a:latin typeface="Calibri" charset="0"/>
                <a:ea typeface="ＭＳ Ｐゴシック" charset="0"/>
                <a:cs typeface="ＭＳ Ｐゴシック" charset="0"/>
              </a:rPr>
              <a:t>Students read the central, grade appropriate text (based on </a:t>
            </a:r>
            <a:r>
              <a:rPr lang="ja-JP" altLang="en-US" dirty="0">
                <a:latin typeface="Calibri" charset="0"/>
                <a:ea typeface="ＭＳ Ｐゴシック" charset="0"/>
                <a:cs typeface="ＭＳ Ｐゴシック" charset="0"/>
              </a:rPr>
              <a:t>“</a:t>
            </a:r>
            <a:r>
              <a:rPr lang="en-US" altLang="ja-JP" dirty="0" err="1">
                <a:latin typeface="Calibri" charset="0"/>
                <a:ea typeface="ＭＳ Ｐゴシック" charset="0"/>
                <a:cs typeface="ＭＳ Ｐゴシック" charset="0"/>
              </a:rPr>
              <a:t>lexiles</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and other measures)</a:t>
            </a:r>
            <a:r>
              <a:rPr lang="en-US" altLang="ja-JP" dirty="0" smtClean="0">
                <a:latin typeface="Calibri" charset="0"/>
                <a:ea typeface="ＭＳ Ｐゴシック" charset="0"/>
                <a:cs typeface="ＭＳ Ｐゴシック" charset="0"/>
              </a:rPr>
              <a:t>.</a:t>
            </a:r>
            <a:endParaRPr lang="en-US" altLang="ja-JP" dirty="0">
              <a:latin typeface="Calibri" charset="0"/>
              <a:ea typeface="ＭＳ Ｐゴシック" charset="0"/>
              <a:cs typeface="ＭＳ Ｐゴシック" charset="0"/>
            </a:endParaRPr>
          </a:p>
        </p:txBody>
      </p:sp>
      <p:sp>
        <p:nvSpPr>
          <p:cNvPr id="27651" name="Slide Number Placeholder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6A761E-014A-2740-8581-B868CA27948B}" type="slidenum">
              <a:rPr lang="en-US" sz="1200">
                <a:solidFill>
                  <a:srgbClr val="898989"/>
                </a:solidFill>
              </a:rPr>
              <a:pPr/>
              <a:t>33</a:t>
            </a:fld>
            <a:endParaRPr lang="en-US" sz="1200">
              <a:solidFill>
                <a:srgbClr val="898989"/>
              </a:solidFill>
            </a:endParaRPr>
          </a:p>
        </p:txBody>
      </p:sp>
      <p:pic>
        <p:nvPicPr>
          <p:cNvPr id="27652"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8477" y="2803008"/>
            <a:ext cx="3963320" cy="32929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53" name="Rectangle 8"/>
          <p:cNvSpPr>
            <a:spLocks noChangeArrowheads="1"/>
          </p:cNvSpPr>
          <p:nvPr/>
        </p:nvSpPr>
        <p:spPr bwMode="auto">
          <a:xfrm>
            <a:off x="2667000" y="6096000"/>
            <a:ext cx="3863975"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t>CCSS, Appendix A, page 4</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4881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4571140"/>
              </p:ext>
            </p:extLst>
          </p:nvPr>
        </p:nvGraphicFramePr>
        <p:xfrm>
          <a:off x="1066800" y="1371600"/>
          <a:ext cx="6705600" cy="50038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274638"/>
            <a:ext cx="5257800" cy="1143000"/>
          </a:xfrm>
        </p:spPr>
        <p:txBody>
          <a:bodyPr rtlCol="0">
            <a:normAutofit/>
          </a:bodyPr>
          <a:lstStyle/>
          <a:p>
            <a:pPr eaLnBrk="1" fontAlgn="auto" hangingPunct="1">
              <a:spcAft>
                <a:spcPts val="0"/>
              </a:spcAft>
              <a:defRPr/>
            </a:pPr>
            <a:r>
              <a:rPr lang="en-US" dirty="0" smtClean="0"/>
              <a:t>Complex </a:t>
            </a:r>
            <a:r>
              <a:rPr lang="en-US" dirty="0" smtClean="0">
                <a:ea typeface="+mj-ea"/>
                <a:cs typeface="+mj-cs"/>
              </a:rPr>
              <a:t>Texts </a:t>
            </a:r>
          </a:p>
        </p:txBody>
      </p:sp>
      <p:sp>
        <p:nvSpPr>
          <p:cNvPr id="4" name="Slide Number Placeholder 3"/>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71B1BD-847B-4E4D-A4B8-ACE7F7616E63}" type="slidenum">
              <a:rPr lang="en-US" sz="1200">
                <a:solidFill>
                  <a:srgbClr val="898989"/>
                </a:solidFill>
              </a:rPr>
              <a:pPr/>
              <a:t>34</a:t>
            </a:fld>
            <a:endParaRPr lang="en-US" sz="1200">
              <a:solidFill>
                <a:srgbClr val="898989"/>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63608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309"/>
          </a:xfrm>
        </p:spPr>
        <p:txBody>
          <a:bodyPr>
            <a:normAutofit/>
          </a:bodyPr>
          <a:lstStyle/>
          <a:p>
            <a:r>
              <a:rPr lang="en-US" dirty="0" smtClean="0"/>
              <a:t>Thank You!</a:t>
            </a:r>
            <a:endParaRPr lang="en-US" dirty="0"/>
          </a:p>
        </p:txBody>
      </p:sp>
      <p:sp>
        <p:nvSpPr>
          <p:cNvPr id="5" name="Content Placeholder 4"/>
          <p:cNvSpPr>
            <a:spLocks noGrp="1"/>
          </p:cNvSpPr>
          <p:nvPr>
            <p:ph idx="1"/>
          </p:nvPr>
        </p:nvSpPr>
        <p:spPr/>
        <p:txBody>
          <a:bodyPr/>
          <a:lstStyle/>
          <a:p>
            <a:r>
              <a:rPr lang="en-US" dirty="0" smtClean="0">
                <a:hlinkClick r:id="rId2"/>
              </a:rPr>
              <a:t>jpushkin@tampabay.com</a:t>
            </a:r>
            <a:r>
              <a:rPr lang="en-US" dirty="0" smtClean="0"/>
              <a:t> Jodi Pushkin: NIE</a:t>
            </a:r>
          </a:p>
          <a:p>
            <a:r>
              <a:rPr lang="en-US" dirty="0" smtClean="0">
                <a:hlinkClick r:id="rId3"/>
              </a:rPr>
              <a:t>dkozdras@usf.edu</a:t>
            </a:r>
            <a:r>
              <a:rPr lang="en-US" dirty="0" smtClean="0"/>
              <a:t> Deborah Kozdras: Stavros</a:t>
            </a:r>
          </a:p>
          <a:p>
            <a:endParaRPr lang="en-US" dirty="0" smtClean="0"/>
          </a:p>
          <a:p>
            <a:pPr>
              <a:buNone/>
            </a:pPr>
            <a:endParaRPr lang="en-US" dirty="0" smtClean="0"/>
          </a:p>
          <a:p>
            <a:r>
              <a:rPr lang="en-US" dirty="0" smtClean="0"/>
              <a:t>Website for NIE: </a:t>
            </a:r>
            <a:r>
              <a:rPr lang="en-US" b="1" dirty="0" err="1" smtClean="0"/>
              <a:t>tampabay.com/nie</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11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What is Black and White &amp; </a:t>
            </a:r>
            <a:r>
              <a:rPr lang="en-US" i="1" dirty="0" smtClean="0"/>
              <a:t>Still </a:t>
            </a:r>
            <a:r>
              <a:rPr lang="en-US" dirty="0" smtClean="0"/>
              <a:t>Read All Over?</a:t>
            </a:r>
            <a:endParaRPr lang="en-US" dirty="0"/>
          </a:p>
        </p:txBody>
      </p:sp>
      <p:sp>
        <p:nvSpPr>
          <p:cNvPr id="3" name="Content Placeholder 2"/>
          <p:cNvSpPr>
            <a:spLocks noGrp="1"/>
          </p:cNvSpPr>
          <p:nvPr>
            <p:ph idx="1"/>
          </p:nvPr>
        </p:nvSpPr>
        <p:spPr>
          <a:xfrm>
            <a:off x="316811" y="1600200"/>
            <a:ext cx="8598589" cy="5257800"/>
          </a:xfrm>
        </p:spPr>
        <p:txBody>
          <a:bodyPr>
            <a:normAutofit fontScale="925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2400" dirty="0" smtClean="0"/>
          </a:p>
          <a:p>
            <a:pPr>
              <a:buNone/>
            </a:pPr>
            <a:endParaRPr lang="en-US" sz="2400" dirty="0" smtClean="0"/>
          </a:p>
          <a:p>
            <a:pPr>
              <a:buNone/>
            </a:pPr>
            <a:r>
              <a:rPr lang="en-US" sz="2400" dirty="0" smtClean="0">
                <a:hlinkClick r:id="rId2"/>
              </a:rPr>
              <a:t>http://blogs.loc.gov/loc/2012/10/black-and-white-and-still-read-all-over/</a:t>
            </a:r>
            <a:r>
              <a:rPr lang="en-US" sz="2400" dirty="0" smtClean="0"/>
              <a:t> </a:t>
            </a:r>
            <a:endParaRPr lang="en-US" sz="2400" dirty="0"/>
          </a:p>
        </p:txBody>
      </p:sp>
      <p:pic>
        <p:nvPicPr>
          <p:cNvPr id="4" name="Picture 3">
            <a:hlinkClick r:id="rId2"/>
          </p:cNvPr>
          <p:cNvPicPr>
            <a:picLocks noChangeAspect="1"/>
          </p:cNvPicPr>
          <p:nvPr/>
        </p:nvPicPr>
        <p:blipFill>
          <a:blip r:embed="rId3"/>
          <a:stretch>
            <a:fillRect/>
          </a:stretch>
        </p:blipFill>
        <p:spPr>
          <a:xfrm>
            <a:off x="1866211" y="1600200"/>
            <a:ext cx="5143846" cy="4420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3159731"/>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Core</a:t>
            </a:r>
            <a:endParaRPr lang="en-US" dirty="0"/>
          </a:p>
        </p:txBody>
      </p:sp>
      <p:sp>
        <p:nvSpPr>
          <p:cNvPr id="3" name="Content Placeholder 2"/>
          <p:cNvSpPr>
            <a:spLocks noGrp="1"/>
          </p:cNvSpPr>
          <p:nvPr>
            <p:ph idx="1"/>
          </p:nvPr>
        </p:nvSpPr>
        <p:spPr/>
        <p:txBody>
          <a:bodyPr/>
          <a:lstStyle/>
          <a:p>
            <a:r>
              <a:rPr lang="en-US" dirty="0" smtClean="0"/>
              <a:t>Standards for literacy and mathematics</a:t>
            </a:r>
          </a:p>
          <a:p>
            <a:r>
              <a:rPr lang="en-US" dirty="0" smtClean="0"/>
              <a:t>This session: unpacking Common Core Reading Standards for Informational Text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762000"/>
            <a:ext cx="7467600" cy="1555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algn="ctr"/>
            <a:r>
              <a:rPr lang="ja-JP" altLang="en-US" sz="4800"/>
              <a:t>“</a:t>
            </a:r>
            <a:r>
              <a:rPr lang="en-US" sz="4800"/>
              <a:t>Read like a detective, write like a reporter.</a:t>
            </a:r>
            <a:r>
              <a:rPr lang="ja-JP" altLang="en-US" sz="4800"/>
              <a:t>”</a:t>
            </a:r>
            <a:endParaRPr lang="en-US" sz="4000"/>
          </a:p>
        </p:txBody>
      </p:sp>
      <p:pic>
        <p:nvPicPr>
          <p:cNvPr id="6147" name="Picture 3" descr="1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2787650"/>
            <a:ext cx="6781800" cy="4070350"/>
          </a:xfrm>
          <a:prstGeom prst="rect">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36753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p:txBody>
          <a:bodyPr/>
          <a:lstStyle/>
          <a:p>
            <a:pPr marL="0"/>
            <a:r>
              <a:rPr lang="en-US" sz="3600">
                <a:solidFill>
                  <a:srgbClr val="006600"/>
                </a:solidFill>
                <a:latin typeface="Impact" pitchFamily="1" charset="0"/>
              </a:rPr>
              <a:t>Newspaper in Education (NIE)</a:t>
            </a:r>
          </a:p>
        </p:txBody>
      </p:sp>
      <p:sp>
        <p:nvSpPr>
          <p:cNvPr id="73731" name="Rectangle 1027"/>
          <p:cNvSpPr>
            <a:spLocks noGrp="1" noChangeArrowheads="1"/>
          </p:cNvSpPr>
          <p:nvPr>
            <p:ph type="body" idx="1"/>
          </p:nvPr>
        </p:nvSpPr>
        <p:spPr>
          <a:xfrm>
            <a:off x="838200" y="1752600"/>
            <a:ext cx="7693025" cy="3724275"/>
          </a:xfrm>
        </p:spPr>
        <p:txBody>
          <a:bodyPr/>
          <a:lstStyle/>
          <a:p>
            <a:pPr marL="342900">
              <a:lnSpc>
                <a:spcPct val="80000"/>
              </a:lnSpc>
              <a:buFont typeface="Wingdings 3" pitchFamily="1" charset="2"/>
              <a:buChar char="â"/>
            </a:pPr>
            <a:r>
              <a:rPr lang="en-US" sz="2800" b="1" dirty="0">
                <a:latin typeface="Franklin Gothic Medium" pitchFamily="1" charset="0"/>
              </a:rPr>
              <a:t>The Tampa Bay Times </a:t>
            </a:r>
            <a:r>
              <a:rPr lang="en-US" sz="2800" b="1" dirty="0" smtClean="0">
                <a:latin typeface="Franklin Gothic Medium" pitchFamily="1" charset="0"/>
              </a:rPr>
              <a:t>NIE </a:t>
            </a:r>
            <a:r>
              <a:rPr lang="en-US" sz="2800" b="1" dirty="0">
                <a:latin typeface="Franklin Gothic Medium" pitchFamily="1" charset="0"/>
              </a:rPr>
              <a:t>program is a cooperative effort between schools and the Times to promote the use of newspapers in print and electronic form as educational resources. </a:t>
            </a:r>
          </a:p>
          <a:p>
            <a:pPr marL="342900">
              <a:lnSpc>
                <a:spcPct val="80000"/>
              </a:lnSpc>
              <a:buFont typeface="Wingdings 3" pitchFamily="1" charset="2"/>
              <a:buChar char="â"/>
            </a:pPr>
            <a:endParaRPr lang="en-US" sz="2800" b="1" dirty="0">
              <a:latin typeface="Franklin Gothic Medium" pitchFamily="1" charset="0"/>
            </a:endParaRPr>
          </a:p>
          <a:p>
            <a:pPr marL="342900">
              <a:lnSpc>
                <a:spcPct val="80000"/>
              </a:lnSpc>
              <a:buFont typeface="Wingdings 3" pitchFamily="1" charset="2"/>
              <a:buChar char="â"/>
            </a:pPr>
            <a:r>
              <a:rPr lang="en-US" sz="2800" b="1" dirty="0">
                <a:latin typeface="Franklin Gothic Medium" pitchFamily="1" charset="0"/>
              </a:rPr>
              <a:t>The goal of NIE is to build future, life-long readers, productive citizens and critical thinkers.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3730">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7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build="p" bldLvl="2"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762000" y="1676400"/>
            <a:ext cx="7696200" cy="4876800"/>
          </a:xfrm>
          <a:ln/>
        </p:spPr>
        <p:txBody>
          <a:bodyPr rIns="132080"/>
          <a:lstStyle/>
          <a:p>
            <a:pPr>
              <a:lnSpc>
                <a:spcPct val="90000"/>
              </a:lnSpc>
            </a:pPr>
            <a:r>
              <a:rPr lang="en-US" sz="2400" b="1">
                <a:latin typeface="Franklin Gothic Medium" pitchFamily="1" charset="0"/>
              </a:rPr>
              <a:t>The Tampa Bay Times Newspaper in Education program provides free resources to Citrus, Hernando, Hillsborough, Manatee, Pasco and Pinellas counties.</a:t>
            </a:r>
          </a:p>
          <a:p>
            <a:pPr>
              <a:lnSpc>
                <a:spcPct val="90000"/>
              </a:lnSpc>
            </a:pPr>
            <a:endParaRPr lang="en-US" sz="2400" b="1">
              <a:latin typeface="Franklin Gothic Medium" pitchFamily="1" charset="0"/>
            </a:endParaRPr>
          </a:p>
          <a:p>
            <a:pPr lvl="1">
              <a:lnSpc>
                <a:spcPct val="90000"/>
              </a:lnSpc>
              <a:buFont typeface="Wingdings" pitchFamily="1" charset="2"/>
              <a:buChar char="Ø"/>
            </a:pPr>
            <a:r>
              <a:rPr lang="en-US" sz="2400" b="1">
                <a:latin typeface="Franklin Gothic Medium" pitchFamily="1" charset="0"/>
              </a:rPr>
              <a:t>The TBT NIE provides more than 5-million newspapers, electronic licenses and curriculum guides to classrooms around Tampa Bay each year</a:t>
            </a:r>
          </a:p>
          <a:p>
            <a:pPr lvl="1">
              <a:lnSpc>
                <a:spcPct val="90000"/>
              </a:lnSpc>
              <a:buFont typeface="Wingdings" pitchFamily="1" charset="2"/>
              <a:buChar char="Ø"/>
            </a:pPr>
            <a:endParaRPr lang="en-US" sz="2400" b="1">
              <a:latin typeface="Franklin Gothic Medium" pitchFamily="1" charset="0"/>
            </a:endParaRPr>
          </a:p>
          <a:p>
            <a:pPr lvl="1">
              <a:lnSpc>
                <a:spcPct val="90000"/>
              </a:lnSpc>
              <a:buFont typeface="Wingdings" pitchFamily="1" charset="2"/>
              <a:buChar char="Ø"/>
            </a:pPr>
            <a:r>
              <a:rPr lang="en-US" sz="2400" b="1">
                <a:latin typeface="Franklin Gothic Medium" pitchFamily="1" charset="0"/>
              </a:rPr>
              <a:t>TBT NIE hosts teacher workshops</a:t>
            </a:r>
          </a:p>
          <a:p>
            <a:pPr lvl="1">
              <a:lnSpc>
                <a:spcPct val="90000"/>
              </a:lnSpc>
              <a:buFont typeface="Wingdings" pitchFamily="1" charset="2"/>
              <a:buChar char="Ø"/>
            </a:pPr>
            <a:endParaRPr lang="en-US" sz="2400" b="1">
              <a:latin typeface="Franklin Gothic Medium" pitchFamily="1" charset="0"/>
            </a:endParaRPr>
          </a:p>
          <a:p>
            <a:pPr lvl="1">
              <a:lnSpc>
                <a:spcPct val="90000"/>
              </a:lnSpc>
              <a:buFont typeface="Wingdings" pitchFamily="1" charset="2"/>
              <a:buChar char="Ø"/>
            </a:pPr>
            <a:r>
              <a:rPr lang="en-US" sz="2400" b="1">
                <a:latin typeface="Franklin Gothic Medium" pitchFamily="1" charset="0"/>
              </a:rPr>
              <a:t>TBT NIE provides teachers with free lesson plans in print and online – www.tampabay.com/nie.</a:t>
            </a:r>
          </a:p>
        </p:txBody>
      </p:sp>
      <p:sp>
        <p:nvSpPr>
          <p:cNvPr id="5127" name="Rectangle 7"/>
          <p:cNvSpPr>
            <a:spLocks noGrp="1" noChangeArrowheads="1"/>
          </p:cNvSpPr>
          <p:nvPr>
            <p:ph type="title"/>
          </p:nvPr>
        </p:nvSpPr>
        <p:spPr/>
        <p:txBody>
          <a:bodyPr/>
          <a:lstStyle/>
          <a:p>
            <a:r>
              <a:rPr lang="en-US" sz="3600">
                <a:latin typeface="Impact" pitchFamily="1" charset="0"/>
              </a:rPr>
              <a:t>Times NIE services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27">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22">
                                            <p:txEl>
                                              <p:pRg st="0" end="0"/>
                                            </p:txEl>
                                          </p:spTgt>
                                        </p:tgtEl>
                                        <p:attrNameLst>
                                          <p:attrName>style.visibility</p:attrName>
                                        </p:attrNameLst>
                                      </p:cBhvr>
                                      <p:to>
                                        <p:strVal val="visible"/>
                                      </p:to>
                                    </p:set>
                                    <p:anim calcmode="lin" valueType="num">
                                      <p:cBhvr additive="base">
                                        <p:cTn id="11"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22">
                                            <p:txEl>
                                              <p:pRg st="2" end="2"/>
                                            </p:txEl>
                                          </p:spTgt>
                                        </p:tgtEl>
                                        <p:attrNameLst>
                                          <p:attrName>style.visibility</p:attrName>
                                        </p:attrNameLst>
                                      </p:cBhvr>
                                      <p:to>
                                        <p:strVal val="visible"/>
                                      </p:to>
                                    </p:set>
                                    <p:anim calcmode="lin" valueType="num">
                                      <p:cBhvr additive="base">
                                        <p:cTn id="17" dur="500" fill="hold"/>
                                        <p:tgtEl>
                                          <p:spTgt spid="512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anim calcmode="lin" valueType="num">
                                      <p:cBhvr additive="base">
                                        <p:cTn id="23" dur="500" fill="hold"/>
                                        <p:tgtEl>
                                          <p:spTgt spid="512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122">
                                            <p:txEl>
                                              <p:pRg st="6" end="6"/>
                                            </p:txEl>
                                          </p:spTgt>
                                        </p:tgtEl>
                                        <p:attrNameLst>
                                          <p:attrName>style.visibility</p:attrName>
                                        </p:attrNameLst>
                                      </p:cBhvr>
                                      <p:to>
                                        <p:strVal val="visible"/>
                                      </p:to>
                                    </p:set>
                                    <p:anim calcmode="lin" valueType="num">
                                      <p:cBhvr additive="base">
                                        <p:cTn id="29" dur="500" fill="hold"/>
                                        <p:tgtEl>
                                          <p:spTgt spid="512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3" autoUpdateAnimBg="0"/>
      <p:bldP spid="5127" grpId="0"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marL="0"/>
            <a:r>
              <a:rPr lang="en-US" sz="3600">
                <a:latin typeface="Impact" pitchFamily="1" charset="0"/>
              </a:rPr>
              <a:t>Developing daily habits</a:t>
            </a:r>
          </a:p>
        </p:txBody>
      </p:sp>
      <p:sp>
        <p:nvSpPr>
          <p:cNvPr id="74755" name="Rectangle 3"/>
          <p:cNvSpPr>
            <a:spLocks noGrp="1" noChangeArrowheads="1"/>
          </p:cNvSpPr>
          <p:nvPr>
            <p:ph type="body" idx="1"/>
          </p:nvPr>
        </p:nvSpPr>
        <p:spPr>
          <a:xfrm>
            <a:off x="1527175" y="1295400"/>
            <a:ext cx="6357938" cy="5334000"/>
          </a:xfrm>
        </p:spPr>
        <p:txBody>
          <a:bodyPr/>
          <a:lstStyle/>
          <a:p>
            <a:pPr marL="342900">
              <a:lnSpc>
                <a:spcPct val="90000"/>
              </a:lnSpc>
              <a:spcBef>
                <a:spcPct val="10000"/>
              </a:spcBef>
              <a:buFont typeface="Wingdings" pitchFamily="1" charset="2"/>
              <a:buChar char="v"/>
            </a:pPr>
            <a:endParaRPr lang="en-US" sz="2400" b="1">
              <a:latin typeface="Franklin Gothic Medium" pitchFamily="1" charset="0"/>
            </a:endParaRPr>
          </a:p>
          <a:p>
            <a:pPr marL="342900">
              <a:lnSpc>
                <a:spcPct val="90000"/>
              </a:lnSpc>
              <a:spcBef>
                <a:spcPct val="10000"/>
              </a:spcBef>
              <a:buFont typeface="Wingdings" pitchFamily="1" charset="2"/>
              <a:buChar char="v"/>
            </a:pPr>
            <a:r>
              <a:rPr lang="en-US" sz="2400" b="1">
                <a:latin typeface="Franklin Gothic Medium" pitchFamily="1" charset="0"/>
              </a:rPr>
              <a:t>Using the newspaper in your classroom and NIE curriculum on a regular basis helps students develop daily reading habits that they will carry through their lives. </a:t>
            </a:r>
          </a:p>
          <a:p>
            <a:pPr marL="342900">
              <a:lnSpc>
                <a:spcPct val="90000"/>
              </a:lnSpc>
              <a:spcBef>
                <a:spcPct val="10000"/>
              </a:spcBef>
              <a:buFont typeface="Wingdings" pitchFamily="1" charset="2"/>
              <a:buChar char="v"/>
            </a:pPr>
            <a:endParaRPr lang="en-US" sz="2400" b="1">
              <a:latin typeface="Franklin Gothic Medium" pitchFamily="1" charset="0"/>
            </a:endParaRPr>
          </a:p>
          <a:p>
            <a:pPr marL="342900">
              <a:lnSpc>
                <a:spcPct val="90000"/>
              </a:lnSpc>
              <a:spcBef>
                <a:spcPct val="10000"/>
              </a:spcBef>
              <a:buFont typeface="Wingdings" pitchFamily="1" charset="2"/>
              <a:buChar char="v"/>
            </a:pPr>
            <a:r>
              <a:rPr lang="en-US" sz="2400" b="1">
                <a:latin typeface="Franklin Gothic Medium" pitchFamily="1" charset="0"/>
              </a:rPr>
              <a:t>The Times provides a vital link to the real world for students who too often do not realize the value of their academic programs. The study of today's critical issues, events and people helps students understand the past and see a role for themselves in their future world.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4754">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 calcmode="lin" valueType="num">
                                      <p:cBhvr additive="base">
                                        <p:cTn id="11"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4755">
                                            <p:txEl>
                                              <p:pRg st="3" end="3"/>
                                            </p:txEl>
                                          </p:spTgt>
                                        </p:tgtEl>
                                        <p:attrNameLst>
                                          <p:attrName>style.visibility</p:attrName>
                                        </p:attrNameLst>
                                      </p:cBhvr>
                                      <p:to>
                                        <p:strVal val="visible"/>
                                      </p:to>
                                    </p:set>
                                    <p:anim calcmode="lin" valueType="num">
                                      <p:cBhvr additive="base">
                                        <p:cTn id="17" dur="5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47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build="p" bldLvl="2"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771</TotalTime>
  <Words>1643</Words>
  <Application>Microsoft Macintosh PowerPoint</Application>
  <PresentationFormat>On-screen Show (4:3)</PresentationFormat>
  <Paragraphs>169</Paragraphs>
  <Slides>35</Slides>
  <Notes>2</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Office Theme</vt:lpstr>
      <vt:lpstr>Unpacking the Common Core</vt:lpstr>
      <vt:lpstr>Unpacking the Common Core</vt:lpstr>
      <vt:lpstr>What is Black and White &amp; Still Read All Over?</vt:lpstr>
      <vt:lpstr>What is Black and White &amp; Still Read All Over?</vt:lpstr>
      <vt:lpstr>Common Core</vt:lpstr>
      <vt:lpstr>Slide 6</vt:lpstr>
      <vt:lpstr>Newspaper in Education (NIE)</vt:lpstr>
      <vt:lpstr>Times NIE services</vt:lpstr>
      <vt:lpstr>Developing daily habits</vt:lpstr>
      <vt:lpstr>Engaging Readers</vt:lpstr>
      <vt:lpstr>Cool features</vt:lpstr>
      <vt:lpstr>Access to the electronic edition</vt:lpstr>
      <vt:lpstr>Reading Anchor Standards 1-3: Key Ideas and Details  Reading closely to find evidence, make inferences, and develop connections within the text</vt:lpstr>
      <vt:lpstr>Slide 14</vt:lpstr>
      <vt:lpstr>CSI-R Model for Close Reading </vt:lpstr>
      <vt:lpstr>Which of the following questions require students to read the text closely?</vt:lpstr>
      <vt:lpstr>Which of the following questions require students to read the text closely?</vt:lpstr>
      <vt:lpstr>Close Reading</vt:lpstr>
      <vt:lpstr>Close Reading</vt:lpstr>
      <vt:lpstr>Main Ideas</vt:lpstr>
      <vt:lpstr>Connections  &amp; Interactions</vt:lpstr>
      <vt:lpstr>Reading Anchor Standards 4-6: Craft and Structure: Interpret the way the author: used words, chose text features, and illustrates purpose/bias</vt:lpstr>
      <vt:lpstr>Vocabulary &amp; Word Study</vt:lpstr>
      <vt:lpstr>Slide 24</vt:lpstr>
      <vt:lpstr>Structure/Features/Search</vt:lpstr>
      <vt:lpstr>POV/Purpose</vt:lpstr>
      <vt:lpstr>Reading Anchor Standards 7-9: Integration of Knowledge &amp; Ideas: Gather and compare across texts, evaluate sources, and analyze evidence.</vt:lpstr>
      <vt:lpstr>Multimedia</vt:lpstr>
      <vt:lpstr>Multimedia</vt:lpstr>
      <vt:lpstr>Evidence and Claims</vt:lpstr>
      <vt:lpstr>Corroboration</vt:lpstr>
      <vt:lpstr>Other Texts About Benjamin Franklin</vt:lpstr>
      <vt:lpstr>Range of reading and Level of text Complexity  10. Read and comprehend complex literary and informational texts independently and proficiently. </vt:lpstr>
      <vt:lpstr>Complex Texts </vt:lpstr>
      <vt:lpstr>Thank You!</vt:lpstr>
    </vt:vector>
  </TitlesOfParts>
  <Company>University of South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Todd</dc:creator>
  <cp:lastModifiedBy>Deborah Kozdras</cp:lastModifiedBy>
  <cp:revision>32</cp:revision>
  <cp:lastPrinted>2013-04-30T20:34:37Z</cp:lastPrinted>
  <dcterms:created xsi:type="dcterms:W3CDTF">2013-05-21T20:30:26Z</dcterms:created>
  <dcterms:modified xsi:type="dcterms:W3CDTF">2013-05-21T20:31:25Z</dcterms:modified>
</cp:coreProperties>
</file>