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Alfa Slab One" panose="020B0604020202020204" charset="0"/>
      <p:regular r:id="rId41"/>
    </p:embeddedFont>
    <p:embeddedFont>
      <p:font typeface="Georgia" panose="02040502050405020303" pitchFamily="18" charset="0"/>
      <p:regular r:id="rId42"/>
      <p:bold r:id="rId43"/>
      <p:italic r:id="rId44"/>
      <p:boldItalic r:id="rId45"/>
    </p:embeddedFont>
    <p:embeddedFont>
      <p:font typeface="Proxima Nova"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68"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7a77ddeb94_4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7a77ddeb94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6520394ddf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6520394dd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7a77ddeb94_4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7a77ddeb94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6543001468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6543001468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6543001468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6543001468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543001468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543001468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7a77ddeb94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7a77ddeb94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7a77ddeb94_4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7a77ddeb94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6543001468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6543001468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543001468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543001468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51bedae4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51bedae4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Typically this is what that looks like!!</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6543001468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6543001468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6543001468_0_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6543001468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7a77ddeb94_4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7a77ddeb94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6522d57ba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6522d57ba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543001468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6543001468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522d57ba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6522d57ba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6522d57ba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6522d57b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6520394dd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6520394dd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654300146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654300146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54300146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654300146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51bedae43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651bedae4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543001468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543001468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6543001468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654300146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520394ddf_4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6520394ddf_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6522d57ba0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6522d57ba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543001468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6543001468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520394ddf_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6520394ddf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520394ddf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6520394ddf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522d57ba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6522d57ba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a0b9c885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a0b9c885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51bedae43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51bedae4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51bedae4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51bedae4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51bedae43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51bedae4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651bedae43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651bedae43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51bedae43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51bedae4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7a77ddeb94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7a77ddeb94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311700" y="595975"/>
            <a:ext cx="8520600" cy="195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2" name="Google Shape;12;p2"/>
          <p:cNvSpPr txBox="1">
            <a:spLocks noGrp="1"/>
          </p:cNvSpPr>
          <p:nvPr>
            <p:ph type="subTitle" idx="1"/>
          </p:nvPr>
        </p:nvSpPr>
        <p:spPr>
          <a:xfrm>
            <a:off x="311700" y="3165823"/>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67925"/>
            <a:ext cx="8520600" cy="198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a:spLocks noGrp="1"/>
          </p:cNvSpPr>
          <p:nvPr>
            <p:ph type="body" idx="1"/>
          </p:nvPr>
        </p:nvSpPr>
        <p:spPr>
          <a:xfrm>
            <a:off x="311700" y="32242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480550"/>
            <a:ext cx="8114400" cy="24459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490875"/>
            <a:ext cx="2808000" cy="307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375599"/>
            <a:ext cx="4045200" cy="155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0" name="Google Shape;40;p9"/>
          <p:cNvSpPr txBox="1">
            <a:spLocks noGrp="1"/>
          </p:cNvSpPr>
          <p:nvPr>
            <p:ph type="subTitle" idx="1"/>
          </p:nvPr>
        </p:nvSpPr>
        <p:spPr>
          <a:xfrm>
            <a:off x="265500" y="2981125"/>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niemanstoryboard.org/1997/03/28/a-writers-essay-seeking-the-extraordinary-in-the-ordinary-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493375" y="397250"/>
            <a:ext cx="8224200" cy="185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t>Behind the scenes of narrative journalism</a:t>
            </a:r>
            <a:endParaRPr sz="4000"/>
          </a:p>
        </p:txBody>
      </p:sp>
      <p:sp>
        <p:nvSpPr>
          <p:cNvPr id="57" name="Google Shape;57;p13"/>
          <p:cNvSpPr txBox="1">
            <a:spLocks noGrp="1"/>
          </p:cNvSpPr>
          <p:nvPr>
            <p:ph type="subTitle" idx="1"/>
          </p:nvPr>
        </p:nvSpPr>
        <p:spPr>
          <a:xfrm>
            <a:off x="196900" y="3169150"/>
            <a:ext cx="8860200" cy="73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How reporters build scenes and develop characters using records and more!</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00"/>
              <a:t>First… we think about what might be accessible!</a:t>
            </a:r>
            <a:endParaRPr sz="2500"/>
          </a:p>
        </p:txBody>
      </p:sp>
      <p:sp>
        <p:nvSpPr>
          <p:cNvPr id="114" name="Google Shape;114;p22"/>
          <p:cNvSpPr txBox="1">
            <a:spLocks noGrp="1"/>
          </p:cNvSpPr>
          <p:nvPr>
            <p:ph type="body" idx="1"/>
          </p:nvPr>
        </p:nvSpPr>
        <p:spPr>
          <a:xfrm>
            <a:off x="311700" y="1382650"/>
            <a:ext cx="8520600" cy="34164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a:t>For each story, we make a list:</a:t>
            </a:r>
            <a:endParaRPr sz="2000" b="1"/>
          </a:p>
          <a:p>
            <a:pPr marL="0" lvl="0" indent="0" algn="l" rtl="0">
              <a:spcBef>
                <a:spcPts val="1200"/>
              </a:spcBef>
              <a:spcAft>
                <a:spcPts val="0"/>
              </a:spcAft>
              <a:buNone/>
            </a:pPr>
            <a:r>
              <a:rPr lang="en"/>
              <a:t>— What public records might exist?  </a:t>
            </a:r>
            <a:endParaRPr/>
          </a:p>
          <a:p>
            <a:pPr marL="0" lvl="0" indent="0" algn="l" rtl="0">
              <a:spcBef>
                <a:spcPts val="1200"/>
              </a:spcBef>
              <a:spcAft>
                <a:spcPts val="0"/>
              </a:spcAft>
              <a:buNone/>
            </a:pPr>
            <a:r>
              <a:rPr lang="en"/>
              <a:t>— What private records might exist?</a:t>
            </a:r>
            <a:endParaRPr/>
          </a:p>
          <a:p>
            <a:pPr marL="0" lvl="0" indent="0" algn="l" rtl="0">
              <a:spcBef>
                <a:spcPts val="1200"/>
              </a:spcBef>
              <a:spcAft>
                <a:spcPts val="0"/>
              </a:spcAft>
              <a:buNone/>
            </a:pPr>
            <a:r>
              <a:rPr lang="en"/>
              <a:t>— Where can we visit (settings of action)?</a:t>
            </a:r>
            <a:endParaRPr/>
          </a:p>
          <a:p>
            <a:pPr marL="0" lvl="0" indent="0" algn="l" rtl="0">
              <a:spcBef>
                <a:spcPts val="1200"/>
              </a:spcBef>
              <a:spcAft>
                <a:spcPts val="0"/>
              </a:spcAft>
              <a:buNone/>
            </a:pPr>
            <a:r>
              <a:rPr lang="en"/>
              <a:t>— Who can we talk to?</a:t>
            </a:r>
            <a:endParaRPr/>
          </a:p>
          <a:p>
            <a:pPr marL="0" lvl="0" indent="0" algn="l" rtl="0">
              <a:spcBef>
                <a:spcPts val="1200"/>
              </a:spcBef>
              <a:spcAft>
                <a:spcPts val="1200"/>
              </a:spcAft>
              <a:buNone/>
            </a:pPr>
            <a:r>
              <a:rPr lang="en"/>
              <a:t>— What does the internet remember?</a:t>
            </a:r>
            <a:endParaRPr>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mix and match!</a:t>
            </a:r>
            <a:endParaRPr/>
          </a:p>
        </p:txBody>
      </p:sp>
      <p:sp>
        <p:nvSpPr>
          <p:cNvPr id="120" name="Google Shape;120;p23"/>
          <p:cNvSpPr txBox="1">
            <a:spLocks noGrp="1"/>
          </p:cNvSpPr>
          <p:nvPr>
            <p:ph type="body" idx="1"/>
          </p:nvPr>
        </p:nvSpPr>
        <p:spPr>
          <a:xfrm>
            <a:off x="679100" y="1993325"/>
            <a:ext cx="4177500" cy="349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Many times, it’s the use of records in combination with one another that allow for a detail-rich sentence.</a:t>
            </a:r>
            <a:endParaRPr/>
          </a:p>
          <a:p>
            <a:pPr marL="0" lvl="0" indent="0" algn="l" rtl="0">
              <a:spcBef>
                <a:spcPts val="1200"/>
              </a:spcBef>
              <a:spcAft>
                <a:spcPts val="0"/>
              </a:spcAft>
              <a:buNone/>
            </a:pPr>
            <a:endParaRPr>
              <a:highlight>
                <a:srgbClr val="FFFF00"/>
              </a:highlight>
            </a:endParaRPr>
          </a:p>
          <a:p>
            <a:pPr marL="0" lvl="0" indent="0" algn="l" rtl="0">
              <a:spcBef>
                <a:spcPts val="1200"/>
              </a:spcBef>
              <a:spcAft>
                <a:spcPts val="0"/>
              </a:spcAft>
              <a:buNone/>
            </a:pPr>
            <a:endParaRPr>
              <a:highlight>
                <a:srgbClr val="FFFF00"/>
              </a:highlight>
            </a:endParaRPr>
          </a:p>
          <a:p>
            <a:pPr marL="0" lvl="0" indent="0" algn="l" rtl="0">
              <a:spcBef>
                <a:spcPts val="1200"/>
              </a:spcBef>
              <a:spcAft>
                <a:spcPts val="1200"/>
              </a:spcAft>
              <a:buNone/>
            </a:pPr>
            <a:endParaRPr>
              <a:highlight>
                <a:srgbClr val="FFFF00"/>
              </a:highlight>
            </a:endParaRPr>
          </a:p>
        </p:txBody>
      </p:sp>
      <p:pic>
        <p:nvPicPr>
          <p:cNvPr id="121" name="Google Shape;121;p23" descr="a cartoon drawing of a cauldron filled with green liquid (Provided by Tenor)"/>
          <p:cNvPicPr preferRelativeResize="0"/>
          <p:nvPr/>
        </p:nvPicPr>
        <p:blipFill>
          <a:blip r:embed="rId3">
            <a:alphaModFix/>
          </a:blip>
          <a:stretch>
            <a:fillRect/>
          </a:stretch>
        </p:blipFill>
        <p:spPr>
          <a:xfrm>
            <a:off x="5055675" y="1449924"/>
            <a:ext cx="3064450" cy="3064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stay organized </a:t>
            </a:r>
            <a:endParaRPr/>
          </a:p>
        </p:txBody>
      </p:sp>
      <p:sp>
        <p:nvSpPr>
          <p:cNvPr id="127" name="Google Shape;127;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
              <a:t>Creating one timeline where everything lives in chronology helps piece together patterns that we may have otherwise missed.</a:t>
            </a:r>
            <a:endParaRPr/>
          </a:p>
          <a:p>
            <a:pPr marL="0" lvl="0" indent="0" algn="l" rtl="0">
              <a:spcBef>
                <a:spcPts val="1200"/>
              </a:spcBef>
              <a:spcAft>
                <a:spcPts val="0"/>
              </a:spcAft>
              <a:buNone/>
            </a:pPr>
            <a:endParaRPr>
              <a:highlight>
                <a:srgbClr val="FFFF00"/>
              </a:highlight>
            </a:endParaRPr>
          </a:p>
          <a:p>
            <a:pPr marL="0" lvl="0" indent="0" algn="l" rtl="0">
              <a:spcBef>
                <a:spcPts val="1200"/>
              </a:spcBef>
              <a:spcAft>
                <a:spcPts val="1200"/>
              </a:spcAft>
              <a:buNone/>
            </a:pPr>
            <a:endParaRPr sz="3000">
              <a:solidFill>
                <a:srgbClr val="000000"/>
              </a:solidFill>
              <a:latin typeface="Alfa Slab One"/>
              <a:ea typeface="Alfa Slab One"/>
              <a:cs typeface="Alfa Slab One"/>
              <a:sym typeface="Alfa Slab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title="Spata Timeline Pt. 2.png"/>
          <p:cNvPicPr preferRelativeResize="0"/>
          <p:nvPr/>
        </p:nvPicPr>
        <p:blipFill>
          <a:blip r:embed="rId3">
            <a:alphaModFix/>
          </a:blip>
          <a:stretch>
            <a:fillRect/>
          </a:stretch>
        </p:blipFill>
        <p:spPr>
          <a:xfrm>
            <a:off x="2545000" y="152400"/>
            <a:ext cx="4169196" cy="4838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6" title="Screen Shot 2025-09-08 at 2.00.52 PM.png"/>
          <p:cNvPicPr preferRelativeResize="0"/>
          <p:nvPr/>
        </p:nvPicPr>
        <p:blipFill>
          <a:blip r:embed="rId3">
            <a:alphaModFix/>
          </a:blip>
          <a:stretch>
            <a:fillRect/>
          </a:stretch>
        </p:blipFill>
        <p:spPr>
          <a:xfrm>
            <a:off x="2479329" y="0"/>
            <a:ext cx="3980321"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3" name="Google Shape;143;p27"/>
          <p:cNvSpPr txBox="1">
            <a:spLocks noGrp="1"/>
          </p:cNvSpPr>
          <p:nvPr>
            <p:ph type="body" idx="1"/>
          </p:nvPr>
        </p:nvSpPr>
        <p:spPr>
          <a:xfrm>
            <a:off x="311700" y="172710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7000" b="1">
                <a:solidFill>
                  <a:schemeClr val="lt1"/>
                </a:solidFill>
              </a:rPr>
              <a:t>PUBLIC RECORDS</a:t>
            </a:r>
            <a:endParaRPr sz="7000"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27675" y="44502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Public records</a:t>
            </a:r>
            <a:endParaRPr/>
          </a:p>
        </p:txBody>
      </p:sp>
      <p:sp>
        <p:nvSpPr>
          <p:cNvPr id="149" name="Google Shape;149;p28"/>
          <p:cNvSpPr txBox="1">
            <a:spLocks noGrp="1"/>
          </p:cNvSpPr>
          <p:nvPr>
            <p:ph type="body" idx="1"/>
          </p:nvPr>
        </p:nvSpPr>
        <p:spPr>
          <a:xfrm>
            <a:off x="562775" y="1406250"/>
            <a:ext cx="4771200" cy="2025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t>— 911 audio </a:t>
            </a:r>
            <a:endParaRPr sz="1900">
              <a:highlight>
                <a:srgbClr val="FFFF00"/>
              </a:highlight>
            </a:endParaRPr>
          </a:p>
          <a:p>
            <a:pPr marL="0" lvl="0" indent="0" algn="l" rtl="0">
              <a:spcBef>
                <a:spcPts val="1200"/>
              </a:spcBef>
              <a:spcAft>
                <a:spcPts val="0"/>
              </a:spcAft>
              <a:buNone/>
            </a:pPr>
            <a:r>
              <a:rPr lang="en" sz="1900"/>
              <a:t>— Body-worn camera footage</a:t>
            </a:r>
            <a:endParaRPr sz="1900">
              <a:highlight>
                <a:srgbClr val="FFFF00"/>
              </a:highlight>
            </a:endParaRPr>
          </a:p>
          <a:p>
            <a:pPr marL="0" lvl="0" indent="0" algn="l" rtl="0">
              <a:spcBef>
                <a:spcPts val="1200"/>
              </a:spcBef>
              <a:spcAft>
                <a:spcPts val="0"/>
              </a:spcAft>
              <a:buNone/>
            </a:pPr>
            <a:r>
              <a:rPr lang="en" sz="1900"/>
              <a:t>— Agency investigation reports + corresponding photos</a:t>
            </a:r>
            <a:endParaRPr sz="1900"/>
          </a:p>
          <a:p>
            <a:pPr marL="0" lvl="0" indent="0" algn="l" rtl="0">
              <a:spcBef>
                <a:spcPts val="1200"/>
              </a:spcBef>
              <a:spcAft>
                <a:spcPts val="0"/>
              </a:spcAft>
              <a:buNone/>
            </a:pPr>
            <a:r>
              <a:rPr lang="en" sz="1900"/>
              <a:t>— Personnel files </a:t>
            </a:r>
            <a:endParaRPr sz="1900"/>
          </a:p>
          <a:p>
            <a:pPr marL="0" lvl="0" indent="0" algn="l" rtl="0">
              <a:spcBef>
                <a:spcPts val="1200"/>
              </a:spcBef>
              <a:spcAft>
                <a:spcPts val="0"/>
              </a:spcAft>
              <a:buNone/>
            </a:pPr>
            <a:r>
              <a:rPr lang="en" sz="1900"/>
              <a:t>— Medical examiners notes</a:t>
            </a:r>
            <a:endParaRPr sz="1900"/>
          </a:p>
          <a:p>
            <a:pPr marL="0" lvl="0" indent="0" algn="l" rtl="0">
              <a:spcBef>
                <a:spcPts val="1200"/>
              </a:spcBef>
              <a:spcAft>
                <a:spcPts val="1200"/>
              </a:spcAft>
              <a:buNone/>
            </a:pPr>
            <a:r>
              <a:rPr lang="en" sz="1900"/>
              <a:t>— Salaries </a:t>
            </a:r>
            <a:endParaRPr sz="1900"/>
          </a:p>
        </p:txBody>
      </p:sp>
      <p:sp>
        <p:nvSpPr>
          <p:cNvPr id="150" name="Google Shape;150;p28"/>
          <p:cNvSpPr txBox="1"/>
          <p:nvPr/>
        </p:nvSpPr>
        <p:spPr>
          <a:xfrm>
            <a:off x="5333975" y="1406250"/>
            <a:ext cx="2976600" cy="215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2"/>
                </a:solidFill>
                <a:latin typeface="Proxima Nova"/>
                <a:ea typeface="Proxima Nova"/>
                <a:cs typeface="Proxima Nova"/>
                <a:sym typeface="Proxima Nova"/>
              </a:rPr>
              <a:t>— Citations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Voter registrations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Property records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Marriage and divorce records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1200"/>
              </a:spcAft>
              <a:buNone/>
            </a:pPr>
            <a:r>
              <a:rPr lang="en" sz="1900">
                <a:solidFill>
                  <a:schemeClr val="dk2"/>
                </a:solidFill>
                <a:latin typeface="Proxima Nova"/>
                <a:ea typeface="Proxima Nova"/>
                <a:cs typeface="Proxima Nova"/>
                <a:sym typeface="Proxima Nova"/>
              </a:rPr>
              <a:t>— Court filings and transcripts</a:t>
            </a:r>
            <a:endParaRPr sz="1900">
              <a:solidFill>
                <a:schemeClr val="dk2"/>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911 audio and body-worn camera footage</a:t>
            </a:r>
            <a:endParaRPr>
              <a:solidFill>
                <a:schemeClr val="accent2"/>
              </a:solidFill>
            </a:endParaRPr>
          </a:p>
        </p:txBody>
      </p:sp>
      <p:sp>
        <p:nvSpPr>
          <p:cNvPr id="156" name="Google Shape;156;p29"/>
          <p:cNvSpPr txBox="1">
            <a:spLocks noGrp="1"/>
          </p:cNvSpPr>
          <p:nvPr>
            <p:ph type="body" idx="1"/>
          </p:nvPr>
        </p:nvSpPr>
        <p:spPr>
          <a:xfrm>
            <a:off x="311700" y="1183550"/>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2900"/>
              </a:spcBef>
              <a:spcAft>
                <a:spcPts val="0"/>
              </a:spcAft>
              <a:buNone/>
            </a:pPr>
            <a:r>
              <a:rPr lang="en" sz="1450">
                <a:solidFill>
                  <a:srgbClr val="333333"/>
                </a:solidFill>
                <a:latin typeface="Georgia"/>
                <a:ea typeface="Georgia"/>
                <a:cs typeface="Georgia"/>
                <a:sym typeface="Georgia"/>
              </a:rPr>
              <a:t>“I just got a text from him,” she told the operator, trembling. “My three daughters’ names are Kelly, Michelle and Jenn, and he said, ‘Kelly, Michelle and Jenn are going to miss you. Bye.’”</a:t>
            </a:r>
            <a:endParaRPr sz="1450">
              <a:solidFill>
                <a:srgbClr val="333333"/>
              </a:solidFill>
              <a:latin typeface="Georgia"/>
              <a:ea typeface="Georgia"/>
              <a:cs typeface="Georgia"/>
              <a:sym typeface="Georgia"/>
            </a:endParaRPr>
          </a:p>
          <a:p>
            <a:pPr marL="0" lvl="0" indent="0" algn="l" rtl="0">
              <a:spcBef>
                <a:spcPts val="2900"/>
              </a:spcBef>
              <a:spcAft>
                <a:spcPts val="0"/>
              </a:spcAft>
              <a:buNone/>
            </a:pPr>
            <a:r>
              <a:rPr lang="en" sz="1450">
                <a:solidFill>
                  <a:srgbClr val="333333"/>
                </a:solidFill>
                <a:latin typeface="Georgia"/>
                <a:ea typeface="Georgia"/>
                <a:cs typeface="Georgia"/>
                <a:sym typeface="Georgia"/>
              </a:rPr>
              <a:t>“I take that as a threat on my life,” she pleaded. Earlier, she explained, Scoza had pulled into her driveway and revved again.</a:t>
            </a:r>
            <a:endParaRPr sz="1450">
              <a:solidFill>
                <a:srgbClr val="333333"/>
              </a:solidFill>
              <a:latin typeface="Georgia"/>
              <a:ea typeface="Georgia"/>
              <a:cs typeface="Georgia"/>
              <a:sym typeface="Georgia"/>
            </a:endParaRPr>
          </a:p>
          <a:p>
            <a:pPr marL="0" lvl="0" indent="0" algn="l" rtl="0">
              <a:spcBef>
                <a:spcPts val="2900"/>
              </a:spcBef>
              <a:spcAft>
                <a:spcPts val="0"/>
              </a:spcAft>
              <a:buNone/>
            </a:pPr>
            <a:r>
              <a:rPr lang="en" sz="1450">
                <a:solidFill>
                  <a:srgbClr val="333333"/>
                </a:solidFill>
                <a:latin typeface="Georgia"/>
                <a:ea typeface="Georgia"/>
                <a:cs typeface="Georgia"/>
                <a:sym typeface="Georgia"/>
              </a:rPr>
              <a:t>She’d calmed down in the 30 minutes since, splashing water on her face to look presentable. But she wore worry like an article of clothing — her arms crossed, fingers rubbing the crook of her elbow. She’d been losing sleep, late to work twice in a row.</a:t>
            </a:r>
            <a:endParaRPr sz="1450">
              <a:solidFill>
                <a:srgbClr val="333333"/>
              </a:solidFill>
              <a:latin typeface="Georgia"/>
              <a:ea typeface="Georgia"/>
              <a:cs typeface="Georgia"/>
              <a:sym typeface="Georgia"/>
            </a:endParaRPr>
          </a:p>
          <a:p>
            <a:pPr marL="0" lvl="0" indent="0" algn="l" rtl="0">
              <a:spcBef>
                <a:spcPts val="2900"/>
              </a:spcBef>
              <a:spcAft>
                <a:spcPts val="0"/>
              </a:spcAft>
              <a:buNone/>
            </a:pPr>
            <a:r>
              <a:rPr lang="en" sz="1500" b="1" i="1">
                <a:solidFill>
                  <a:schemeClr val="accent3"/>
                </a:solidFill>
                <a:highlight>
                  <a:schemeClr val="lt1"/>
                </a:highlight>
                <a:latin typeface="Georgia"/>
                <a:ea typeface="Georgia"/>
                <a:cs typeface="Georgia"/>
                <a:sym typeface="Georgia"/>
              </a:rPr>
              <a:t>– A Florida nurse was stalked, then killed. Why didn’t police arrest her ex?</a:t>
            </a:r>
            <a:endParaRPr sz="1450">
              <a:solidFill>
                <a:srgbClr val="333333"/>
              </a:solidFill>
              <a:latin typeface="Georgia"/>
              <a:ea typeface="Georgia"/>
              <a:cs typeface="Georgia"/>
              <a:sym typeface="Georgia"/>
            </a:endParaRPr>
          </a:p>
          <a:p>
            <a:pPr marL="0" lvl="0" indent="0" algn="l" rtl="0">
              <a:spcBef>
                <a:spcPts val="2900"/>
              </a:spcBef>
              <a:spcAft>
                <a:spcPts val="2900"/>
              </a:spcAft>
              <a:buNone/>
            </a:pPr>
            <a:endParaRPr sz="1450">
              <a:solidFill>
                <a:srgbClr val="333333"/>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11700" y="311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Medical Examiners reports</a:t>
            </a:r>
            <a:endParaRPr>
              <a:solidFill>
                <a:schemeClr val="accent2"/>
              </a:solidFill>
            </a:endParaRPr>
          </a:p>
        </p:txBody>
      </p:sp>
      <p:sp>
        <p:nvSpPr>
          <p:cNvPr id="162" name="Google Shape;162;p30"/>
          <p:cNvSpPr txBox="1"/>
          <p:nvPr/>
        </p:nvSpPr>
        <p:spPr>
          <a:xfrm>
            <a:off x="311700" y="884050"/>
            <a:ext cx="8142300" cy="3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1C1D"/>
                </a:solidFill>
                <a:latin typeface="Georgia"/>
                <a:ea typeface="Georgia"/>
                <a:cs typeface="Georgia"/>
                <a:sym typeface="Georgia"/>
              </a:rPr>
              <a:t>There was the 81-year-old man whose winter home was ruined, who was despondent over the loss of his belongings.</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 65-year-old man in Cape Coral who had struggled with mental illness most of his life, who had faced housing insecurity once before and was scared to do so again. He left a note making reference to the destruction of his home.</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There was the 79-year-old staunch conservative who wore suspenders and a sun hat. He was a bookish man, described by one neighbor, who had a military background working with submarines. He had gotten rid of his insurance a few months earlier. Overwhelmed by Ian’s damage, he quickly sold his home for little money to “We Buy Ugly Houses,” but by November, he’d become distraught by the decision and unsure of where he would live.</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Then, there was the 69-year-old retired nurse living on Pine Island. She was still grieving the husband she’d been with for 36 years, who had died the year prior. They’d moved from Michigan so he could live out his dream of boating on warm waters. After Ian hit, she confided in neighbors that she was frustrated with her insurance company, with whom she was fighting over her claim. She was depressed, she said, because of the piles of debris strewn around town now two months later.</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Her body was found after she didn’t show up to family Thanksgiving.</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lnSpc>
                <a:spcPct val="115000"/>
              </a:lnSpc>
              <a:spcBef>
                <a:spcPts val="0"/>
              </a:spcBef>
              <a:spcAft>
                <a:spcPts val="0"/>
              </a:spcAft>
              <a:buNone/>
            </a:pPr>
            <a:r>
              <a:rPr lang="en" sz="1500" b="1" i="1">
                <a:solidFill>
                  <a:schemeClr val="accent3"/>
                </a:solidFill>
                <a:highlight>
                  <a:schemeClr val="lt1"/>
                </a:highlight>
                <a:latin typeface="Georgia"/>
                <a:ea typeface="Georgia"/>
                <a:cs typeface="Georgia"/>
                <a:sym typeface="Georgia"/>
              </a:rPr>
              <a:t>– 6 people died by suicide in the aftermath of Hurricane Ian. Experts fear more.</a:t>
            </a:r>
            <a:endParaRPr sz="1200" b="1">
              <a:solidFill>
                <a:schemeClr val="accent3"/>
              </a:solidFill>
              <a:latin typeface="Georgia"/>
              <a:ea typeface="Georgia"/>
              <a:cs typeface="Georgia"/>
              <a:sym typeface="Georgia"/>
            </a:endParaRPr>
          </a:p>
          <a:p>
            <a:pPr marL="0" lvl="0" indent="0" algn="l" rtl="0">
              <a:spcBef>
                <a:spcPts val="120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Fleshing out a ‘no comment’ character</a:t>
            </a:r>
            <a:endParaRPr>
              <a:solidFill>
                <a:schemeClr val="accent2"/>
              </a:solidFill>
            </a:endParaRPr>
          </a:p>
        </p:txBody>
      </p:sp>
      <p:sp>
        <p:nvSpPr>
          <p:cNvPr id="168" name="Google Shape;168;p31"/>
          <p:cNvSpPr txBox="1">
            <a:spLocks noGrp="1"/>
          </p:cNvSpPr>
          <p:nvPr>
            <p:ph type="body" idx="1"/>
          </p:nvPr>
        </p:nvSpPr>
        <p:spPr>
          <a:xfrm>
            <a:off x="311700" y="694150"/>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2900"/>
              </a:spcBef>
              <a:spcAft>
                <a:spcPts val="0"/>
              </a:spcAft>
              <a:buNone/>
            </a:pPr>
            <a:endParaRPr/>
          </a:p>
          <a:p>
            <a:pPr marL="0" lvl="0" indent="0" algn="l" rtl="0">
              <a:spcBef>
                <a:spcPts val="2900"/>
              </a:spcBef>
              <a:spcAft>
                <a:spcPts val="0"/>
              </a:spcAft>
              <a:buNone/>
            </a:pPr>
            <a:r>
              <a:rPr lang="en"/>
              <a:t>About a minute after she found him, Petersen lay at the step, taking gasping, gargled breaths. </a:t>
            </a:r>
            <a:endParaRPr>
              <a:highlight>
                <a:srgbClr val="FFFF00"/>
              </a:highlight>
            </a:endParaRPr>
          </a:p>
          <a:p>
            <a:pPr marL="0" lvl="0" indent="0" algn="l" rtl="0">
              <a:spcBef>
                <a:spcPts val="2900"/>
              </a:spcBef>
              <a:spcAft>
                <a:spcPts val="0"/>
              </a:spcAft>
              <a:buNone/>
            </a:pPr>
            <a:r>
              <a:rPr lang="en"/>
              <a:t>Seconds later, Scoza lifted the gun to his head and pulled the trigger. </a:t>
            </a:r>
            <a:r>
              <a:rPr lang="en">
                <a:highlight>
                  <a:srgbClr val="FFFF00"/>
                </a:highlight>
              </a:rPr>
              <a:t>[911 audio, police investigation timeline]</a:t>
            </a:r>
            <a:endParaRPr>
              <a:highlight>
                <a:srgbClr val="FFFF00"/>
              </a:highlight>
            </a:endParaRPr>
          </a:p>
          <a:p>
            <a:pPr marL="0" lvl="0" indent="0" algn="l" rtl="0">
              <a:spcBef>
                <a:spcPts val="2900"/>
              </a:spcBef>
              <a:spcAft>
                <a:spcPts val="0"/>
              </a:spcAft>
              <a:buNone/>
            </a:pPr>
            <a:r>
              <a:rPr lang="en"/>
              <a:t>As sirens blared, officers circled. Bremis saw her first.</a:t>
            </a:r>
            <a:endParaRPr/>
          </a:p>
          <a:p>
            <a:pPr marL="0" lvl="0" indent="0" algn="l" rtl="0">
              <a:spcBef>
                <a:spcPts val="2900"/>
              </a:spcBef>
              <a:spcAft>
                <a:spcPts val="2900"/>
              </a:spcAft>
              <a:buNone/>
            </a:pPr>
            <a:r>
              <a:rPr lang="en"/>
              <a:t>“Victim right here,” he panted. “Goddamn it.” </a:t>
            </a:r>
            <a:r>
              <a:rPr lang="en">
                <a:highlight>
                  <a:srgbClr val="FFFF00"/>
                </a:highlight>
              </a:rPr>
              <a:t>[BWC Footage]</a:t>
            </a:r>
            <a:endParaRPr>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Standard process </a:t>
            </a:r>
            <a:endParaRPr/>
          </a:p>
        </p:txBody>
      </p:sp>
      <p:sp>
        <p:nvSpPr>
          <p:cNvPr id="63" name="Google Shape;63;p14"/>
          <p:cNvSpPr txBox="1">
            <a:spLocks noGrp="1"/>
          </p:cNvSpPr>
          <p:nvPr>
            <p:ph type="body" idx="1"/>
          </p:nvPr>
        </p:nvSpPr>
        <p:spPr>
          <a:xfrm>
            <a:off x="311700" y="1754250"/>
            <a:ext cx="8292000" cy="29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Typically, we begin in person! </a:t>
            </a:r>
            <a:endParaRPr/>
          </a:p>
          <a:p>
            <a:pPr marL="0" lvl="0" indent="0" algn="l" rtl="0">
              <a:spcBef>
                <a:spcPts val="1200"/>
              </a:spcBef>
              <a:spcAft>
                <a:spcPts val="0"/>
              </a:spcAft>
              <a:buNone/>
            </a:pPr>
            <a:r>
              <a:rPr lang="en"/>
              <a:t>Something is happening! </a:t>
            </a:r>
            <a:endParaRPr/>
          </a:p>
          <a:p>
            <a:pPr marL="0" lvl="0" indent="0" algn="l" rtl="0">
              <a:spcBef>
                <a:spcPts val="1200"/>
              </a:spcBef>
              <a:spcAft>
                <a:spcPts val="0"/>
              </a:spcAft>
              <a:buNone/>
            </a:pPr>
            <a:r>
              <a:rPr lang="en"/>
              <a:t>And we write it down!</a:t>
            </a:r>
            <a:endParaRPr/>
          </a:p>
          <a:p>
            <a:pPr marL="0" lvl="0" indent="0" algn="l" rtl="0">
              <a:spcBef>
                <a:spcPts val="1200"/>
              </a:spcBef>
              <a:spcAft>
                <a:spcPts val="1200"/>
              </a:spcAft>
              <a:buNone/>
            </a:pPr>
            <a:endParaRPr>
              <a:highlight>
                <a:srgbClr val="FFFF00"/>
              </a:highlight>
            </a:endParaRPr>
          </a:p>
        </p:txBody>
      </p:sp>
      <p:pic>
        <p:nvPicPr>
          <p:cNvPr id="64" name="Google Shape;64;p14" descr="a man wearing a polo shirt with vivid details written on it (Provided by Tenor)"/>
          <p:cNvPicPr preferRelativeResize="0"/>
          <p:nvPr/>
        </p:nvPicPr>
        <p:blipFill>
          <a:blip r:embed="rId3">
            <a:alphaModFix/>
          </a:blip>
          <a:stretch>
            <a:fillRect/>
          </a:stretch>
        </p:blipFill>
        <p:spPr>
          <a:xfrm>
            <a:off x="4141350" y="1244550"/>
            <a:ext cx="3462300" cy="3462300"/>
          </a:xfrm>
          <a:prstGeom prst="rect">
            <a:avLst/>
          </a:prstGeom>
          <a:noFill/>
          <a:ln>
            <a:noFill/>
          </a:ln>
        </p:spPr>
      </p:pic>
      <p:sp>
        <p:nvSpPr>
          <p:cNvPr id="65" name="Google Shape;65;p14"/>
          <p:cNvSpPr txBox="1"/>
          <p:nvPr/>
        </p:nvSpPr>
        <p:spPr>
          <a:xfrm>
            <a:off x="1447050" y="585925"/>
            <a:ext cx="511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Continued:</a:t>
            </a:r>
            <a:endParaRPr>
              <a:solidFill>
                <a:schemeClr val="accent2"/>
              </a:solidFill>
            </a:endParaRPr>
          </a:p>
        </p:txBody>
      </p:sp>
      <p:sp>
        <p:nvSpPr>
          <p:cNvPr id="174" name="Google Shape;174;p32"/>
          <p:cNvSpPr txBox="1">
            <a:spLocks noGrp="1"/>
          </p:cNvSpPr>
          <p:nvPr>
            <p:ph type="body" idx="1"/>
          </p:nvPr>
        </p:nvSpPr>
        <p:spPr>
          <a:xfrm>
            <a:off x="311700" y="797375"/>
            <a:ext cx="8520600" cy="3416400"/>
          </a:xfrm>
          <a:prstGeom prst="rect">
            <a:avLst/>
          </a:prstGeom>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1400"/>
          </a:p>
          <a:p>
            <a:pPr marL="0" lvl="0" indent="0" algn="l" rtl="0">
              <a:spcBef>
                <a:spcPts val="1200"/>
              </a:spcBef>
              <a:spcAft>
                <a:spcPts val="0"/>
              </a:spcAft>
              <a:buNone/>
            </a:pPr>
            <a:r>
              <a:rPr lang="en" sz="1400"/>
              <a:t>He’d come from a day of traffic stops and accident injuries. Of conducting a welfare check and assisting another agency. </a:t>
            </a:r>
            <a:r>
              <a:rPr lang="en" sz="1400">
                <a:highlight>
                  <a:srgbClr val="FFFF00"/>
                </a:highlight>
              </a:rPr>
              <a:t>[department work logs]</a:t>
            </a:r>
            <a:endParaRPr sz="1400">
              <a:highlight>
                <a:srgbClr val="FFFF00"/>
              </a:highlight>
            </a:endParaRPr>
          </a:p>
          <a:p>
            <a:pPr marL="0" lvl="0" indent="0" algn="l" rtl="0">
              <a:spcBef>
                <a:spcPts val="1200"/>
              </a:spcBef>
              <a:spcAft>
                <a:spcPts val="0"/>
              </a:spcAft>
              <a:buNone/>
            </a:pPr>
            <a:r>
              <a:rPr lang="en" sz="1400"/>
              <a:t>He touched Petersen’s neck. She was cold. </a:t>
            </a:r>
            <a:r>
              <a:rPr lang="en" sz="1400">
                <a:highlight>
                  <a:srgbClr val="FFFF00"/>
                </a:highlight>
              </a:rPr>
              <a:t>[written report]</a:t>
            </a:r>
            <a:endParaRPr sz="1400">
              <a:highlight>
                <a:srgbClr val="FFFF00"/>
              </a:highlight>
            </a:endParaRPr>
          </a:p>
          <a:p>
            <a:pPr marL="0" lvl="0" indent="0" algn="l" rtl="0">
              <a:spcBef>
                <a:spcPts val="1200"/>
              </a:spcBef>
              <a:spcAft>
                <a:spcPts val="0"/>
              </a:spcAft>
              <a:buNone/>
            </a:pPr>
            <a:r>
              <a:rPr lang="en" sz="1400"/>
              <a:t>Several feet away, Scoza lay dead, but Bremis didn’t recognize him. He hadn’t met with him, not in person — no officer had. They’d only talked by phone. </a:t>
            </a:r>
            <a:r>
              <a:rPr lang="en" sz="1400">
                <a:highlight>
                  <a:srgbClr val="FFFF00"/>
                </a:highlight>
              </a:rPr>
              <a:t>[BWC footage + police reports from week]</a:t>
            </a:r>
            <a:endParaRPr sz="1400">
              <a:highlight>
                <a:srgbClr val="FFFF00"/>
              </a:highlight>
            </a:endParaRPr>
          </a:p>
          <a:p>
            <a:pPr marL="0" lvl="0" indent="0" algn="l" rtl="0">
              <a:spcBef>
                <a:spcPts val="1200"/>
              </a:spcBef>
              <a:spcAft>
                <a:spcPts val="0"/>
              </a:spcAft>
              <a:buNone/>
            </a:pPr>
            <a:r>
              <a:rPr lang="en" sz="1400"/>
              <a:t>“Shit, dude.” Bremis’ voice wobbled. “I’ve been out here the past fucking week.”</a:t>
            </a:r>
            <a:endParaRPr sz="1400"/>
          </a:p>
          <a:p>
            <a:pPr marL="0" lvl="0" indent="0" algn="l" rtl="0">
              <a:spcBef>
                <a:spcPts val="1200"/>
              </a:spcBef>
              <a:spcAft>
                <a:spcPts val="0"/>
              </a:spcAft>
              <a:buNone/>
            </a:pPr>
            <a:r>
              <a:rPr lang="en" sz="1400"/>
              <a:t>He told another officer she’d applied for an injunction. “But it got fucking rejected.”</a:t>
            </a:r>
            <a:endParaRPr sz="1400"/>
          </a:p>
          <a:p>
            <a:pPr marL="0" lvl="0" indent="0" algn="l" rtl="0">
              <a:spcBef>
                <a:spcPts val="1200"/>
              </a:spcBef>
              <a:spcAft>
                <a:spcPts val="1200"/>
              </a:spcAft>
              <a:buNone/>
            </a:pPr>
            <a:r>
              <a:rPr lang="en" sz="1400"/>
              <a:t>Days later, a police report arrived at the state attorney’s office recommending the state bring charges against a 71-year old Dunedin resident who had been stalking his ex-girlfriend. </a:t>
            </a:r>
            <a:r>
              <a:rPr lang="en" sz="1400">
                <a:highlight>
                  <a:srgbClr val="FFFF00"/>
                </a:highlight>
              </a:rPr>
              <a:t>[SAO referral]</a:t>
            </a:r>
            <a:endParaRPr sz="1400">
              <a:highlight>
                <a:srgbClr val="FFFF00"/>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3"/>
          <p:cNvSpPr txBox="1">
            <a:spLocks noGrp="1"/>
          </p:cNvSpPr>
          <p:nvPr>
            <p:ph type="body" idx="1"/>
          </p:nvPr>
        </p:nvSpPr>
        <p:spPr>
          <a:xfrm>
            <a:off x="311700" y="172710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7000" b="1">
                <a:solidFill>
                  <a:schemeClr val="lt1"/>
                </a:solidFill>
              </a:rPr>
              <a:t>PRIVATE RECORDS</a:t>
            </a:r>
            <a:endParaRPr sz="7000" b="1">
              <a:solidFill>
                <a:schemeClr val="lt1"/>
              </a:solidFill>
            </a:endParaRPr>
          </a:p>
          <a:p>
            <a:pPr marL="0" lvl="0" indent="0" algn="l" rtl="0">
              <a:spcBef>
                <a:spcPts val="12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Private records</a:t>
            </a:r>
            <a:endParaRPr/>
          </a:p>
          <a:p>
            <a:pPr marL="0" lvl="0" indent="0" algn="l" rtl="0">
              <a:spcBef>
                <a:spcPts val="0"/>
              </a:spcBef>
              <a:spcAft>
                <a:spcPts val="0"/>
              </a:spcAft>
              <a:buNone/>
            </a:pPr>
            <a:endParaRPr/>
          </a:p>
        </p:txBody>
      </p:sp>
      <p:sp>
        <p:nvSpPr>
          <p:cNvPr id="186" name="Google Shape;186;p34"/>
          <p:cNvSpPr txBox="1">
            <a:spLocks noGrp="1"/>
          </p:cNvSpPr>
          <p:nvPr>
            <p:ph type="body" idx="1"/>
          </p:nvPr>
        </p:nvSpPr>
        <p:spPr>
          <a:xfrm>
            <a:off x="586900" y="1278525"/>
            <a:ext cx="4702800" cy="3666000"/>
          </a:xfrm>
          <a:prstGeom prst="rect">
            <a:avLst/>
          </a:prstGeom>
        </p:spPr>
        <p:txBody>
          <a:bodyPr spcFirstLastPara="1" wrap="square" lIns="91425" tIns="91425" rIns="91425" bIns="91425" anchor="t" anchorCtr="0">
            <a:normAutofit fontScale="47500" lnSpcReduction="10000"/>
          </a:bodyPr>
          <a:lstStyle/>
          <a:p>
            <a:pPr marL="0" lvl="0" indent="0" algn="l" rtl="0">
              <a:spcBef>
                <a:spcPts val="0"/>
              </a:spcBef>
              <a:spcAft>
                <a:spcPts val="0"/>
              </a:spcAft>
              <a:buNone/>
            </a:pPr>
            <a:r>
              <a:rPr lang="en" sz="4000"/>
              <a:t>— Text messages</a:t>
            </a:r>
            <a:endParaRPr sz="4000"/>
          </a:p>
          <a:p>
            <a:pPr marL="0" lvl="0" indent="0" algn="l" rtl="0">
              <a:spcBef>
                <a:spcPts val="1200"/>
              </a:spcBef>
              <a:spcAft>
                <a:spcPts val="0"/>
              </a:spcAft>
              <a:buNone/>
            </a:pPr>
            <a:r>
              <a:rPr lang="en" sz="4000"/>
              <a:t>— Call logs</a:t>
            </a:r>
            <a:endParaRPr sz="4000"/>
          </a:p>
          <a:p>
            <a:pPr marL="0" lvl="0" indent="0" algn="l" rtl="0">
              <a:spcBef>
                <a:spcPts val="1200"/>
              </a:spcBef>
              <a:spcAft>
                <a:spcPts val="0"/>
              </a:spcAft>
              <a:buNone/>
            </a:pPr>
            <a:r>
              <a:rPr lang="en" sz="4000"/>
              <a:t>— Voicemails and memos</a:t>
            </a:r>
            <a:endParaRPr sz="4000"/>
          </a:p>
          <a:p>
            <a:pPr marL="0" lvl="0" indent="0" algn="l" rtl="0">
              <a:spcBef>
                <a:spcPts val="1200"/>
              </a:spcBef>
              <a:spcAft>
                <a:spcPts val="0"/>
              </a:spcAft>
              <a:buNone/>
            </a:pPr>
            <a:r>
              <a:rPr lang="en" sz="4000"/>
              <a:t>— Diary entries, sticky notes, etc.</a:t>
            </a:r>
            <a:endParaRPr sz="4000"/>
          </a:p>
          <a:p>
            <a:pPr marL="0" lvl="0" indent="0" algn="l" rtl="0">
              <a:spcBef>
                <a:spcPts val="1200"/>
              </a:spcBef>
              <a:spcAft>
                <a:spcPts val="0"/>
              </a:spcAft>
              <a:buNone/>
            </a:pPr>
            <a:r>
              <a:rPr lang="en" sz="4000"/>
              <a:t>— Family photos and videos</a:t>
            </a:r>
            <a:endParaRPr sz="4000"/>
          </a:p>
          <a:p>
            <a:pPr marL="0" lvl="0" indent="0" algn="l" rtl="0">
              <a:spcBef>
                <a:spcPts val="1200"/>
              </a:spcBef>
              <a:spcAft>
                <a:spcPts val="0"/>
              </a:spcAft>
              <a:buNone/>
            </a:pPr>
            <a:r>
              <a:rPr lang="en" sz="4000"/>
              <a:t>— Security footage/system logs</a:t>
            </a:r>
            <a:endParaRPr sz="4000"/>
          </a:p>
          <a:p>
            <a:pPr marL="0" lvl="0" indent="0" algn="l" rtl="0">
              <a:spcBef>
                <a:spcPts val="1200"/>
              </a:spcBef>
              <a:spcAft>
                <a:spcPts val="0"/>
              </a:spcAft>
              <a:buNone/>
            </a:pPr>
            <a:endParaRPr>
              <a:highlight>
                <a:srgbClr val="FFFF00"/>
              </a:highlight>
            </a:endParaRPr>
          </a:p>
          <a:p>
            <a:pPr marL="0" lvl="0" indent="0" algn="l" rtl="0">
              <a:spcBef>
                <a:spcPts val="1200"/>
              </a:spcBef>
              <a:spcAft>
                <a:spcPts val="0"/>
              </a:spcAft>
              <a:buNone/>
            </a:pPr>
            <a:endParaRPr>
              <a:highlight>
                <a:srgbClr val="FFFF00"/>
              </a:highlight>
            </a:endParaRPr>
          </a:p>
          <a:p>
            <a:pPr marL="0" lvl="0" indent="0" algn="l" rtl="0">
              <a:spcBef>
                <a:spcPts val="1200"/>
              </a:spcBef>
              <a:spcAft>
                <a:spcPts val="1200"/>
              </a:spcAft>
              <a:buNone/>
            </a:pPr>
            <a:endParaRPr/>
          </a:p>
        </p:txBody>
      </p:sp>
      <p:sp>
        <p:nvSpPr>
          <p:cNvPr id="187" name="Google Shape;187;p34"/>
          <p:cNvSpPr txBox="1"/>
          <p:nvPr/>
        </p:nvSpPr>
        <p:spPr>
          <a:xfrm>
            <a:off x="4804550" y="1278525"/>
            <a:ext cx="3950100" cy="317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2"/>
                </a:solidFill>
                <a:latin typeface="Proxima Nova"/>
                <a:ea typeface="Proxima Nova"/>
                <a:cs typeface="Proxima Nova"/>
                <a:sym typeface="Proxima Nova"/>
              </a:rPr>
              <a:t>— Calendars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1200"/>
              </a:spcAft>
              <a:buNone/>
            </a:pPr>
            <a:r>
              <a:rPr lang="en" sz="1900">
                <a:solidFill>
                  <a:schemeClr val="dk2"/>
                </a:solidFill>
                <a:latin typeface="Proxima Nova"/>
                <a:ea typeface="Proxima Nova"/>
                <a:cs typeface="Proxima Nova"/>
                <a:sym typeface="Proxima Nova"/>
              </a:rPr>
              <a:t>— Belongings</a:t>
            </a:r>
            <a:endParaRPr sz="1900">
              <a:solidFill>
                <a:schemeClr val="dk2"/>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Diary entries</a:t>
            </a:r>
            <a:endParaRPr>
              <a:solidFill>
                <a:schemeClr val="accent2"/>
              </a:solidFill>
            </a:endParaRPr>
          </a:p>
        </p:txBody>
      </p:sp>
      <p:sp>
        <p:nvSpPr>
          <p:cNvPr id="193" name="Google Shape;193;p35"/>
          <p:cNvSpPr txBox="1">
            <a:spLocks noGrp="1"/>
          </p:cNvSpPr>
          <p:nvPr>
            <p:ph type="body" idx="1"/>
          </p:nvPr>
        </p:nvSpPr>
        <p:spPr>
          <a:xfrm>
            <a:off x="311700" y="1256375"/>
            <a:ext cx="8520600" cy="2900100"/>
          </a:xfrm>
          <a:prstGeom prst="rect">
            <a:avLst/>
          </a:prstGeom>
        </p:spPr>
        <p:txBody>
          <a:bodyPr spcFirstLastPara="1" wrap="square" lIns="91425" tIns="91425" rIns="91425" bIns="91425" anchor="t" anchorCtr="0">
            <a:normAutofit/>
          </a:bodyPr>
          <a:lstStyle/>
          <a:p>
            <a:pPr marL="0" lvl="0" indent="0" algn="l" rtl="0">
              <a:spcBef>
                <a:spcPts val="2900"/>
              </a:spcBef>
              <a:spcAft>
                <a:spcPts val="0"/>
              </a:spcAft>
              <a:buNone/>
            </a:pPr>
            <a:r>
              <a:rPr lang="en" sz="1300">
                <a:solidFill>
                  <a:srgbClr val="333333"/>
                </a:solidFill>
                <a:highlight>
                  <a:srgbClr val="FFFFFF"/>
                </a:highlight>
                <a:latin typeface="Georgia"/>
                <a:ea typeface="Georgia"/>
                <a:cs typeface="Georgia"/>
                <a:sym typeface="Georgia"/>
              </a:rPr>
              <a:t>Five days later, on Sept. 3, NASA was ready to try launching Artemis I again.</a:t>
            </a:r>
            <a:endParaRPr sz="1300">
              <a:solidFill>
                <a:srgbClr val="333333"/>
              </a:solidFill>
              <a:highlight>
                <a:srgbClr val="FFFFFF"/>
              </a:highlight>
              <a:latin typeface="Georgia"/>
              <a:ea typeface="Georgia"/>
              <a:cs typeface="Georgia"/>
              <a:sym typeface="Georgia"/>
            </a:endParaRPr>
          </a:p>
          <a:p>
            <a:pPr marL="0" lvl="0" indent="0" algn="l" rtl="0">
              <a:spcBef>
                <a:spcPts val="2900"/>
              </a:spcBef>
              <a:spcAft>
                <a:spcPts val="0"/>
              </a:spcAft>
              <a:buNone/>
            </a:pPr>
            <a:r>
              <a:rPr lang="en" sz="1300">
                <a:solidFill>
                  <a:srgbClr val="333333"/>
                </a:solidFill>
                <a:highlight>
                  <a:srgbClr val="FFFFFF"/>
                </a:highlight>
                <a:latin typeface="Georgia"/>
                <a:ea typeface="Georgia"/>
                <a:cs typeface="Georgia"/>
                <a:sym typeface="Georgia"/>
              </a:rPr>
              <a:t>Joey Vars, Paul Scribner and Michael Strittmatter </a:t>
            </a:r>
            <a:r>
              <a:rPr lang="en" sz="1300" b="1">
                <a:solidFill>
                  <a:srgbClr val="333333"/>
                </a:solidFill>
                <a:highlight>
                  <a:srgbClr val="FFFF00"/>
                </a:highlight>
                <a:latin typeface="Georgia"/>
                <a:ea typeface="Georgia"/>
                <a:cs typeface="Georgia"/>
                <a:sym typeface="Georgia"/>
              </a:rPr>
              <a:t>woke up around 4 a.m.</a:t>
            </a:r>
            <a:r>
              <a:rPr lang="en" sz="1300">
                <a:solidFill>
                  <a:srgbClr val="333333"/>
                </a:solidFill>
                <a:highlight>
                  <a:srgbClr val="FFFFFF"/>
                </a:highlight>
                <a:latin typeface="Georgia"/>
                <a:ea typeface="Georgia"/>
                <a:cs typeface="Georgia"/>
                <a:sym typeface="Georgia"/>
              </a:rPr>
              <a:t> in St. Petersburg, packed the cooler and headed east.</a:t>
            </a:r>
            <a:endParaRPr sz="1300">
              <a:solidFill>
                <a:srgbClr val="333333"/>
              </a:solidFill>
              <a:highlight>
                <a:srgbClr val="FFFFFF"/>
              </a:highlight>
              <a:latin typeface="Georgia"/>
              <a:ea typeface="Georgia"/>
              <a:cs typeface="Georgia"/>
              <a:sym typeface="Georgia"/>
            </a:endParaRPr>
          </a:p>
          <a:p>
            <a:pPr marL="0" lvl="0" indent="0" algn="l" rtl="0">
              <a:spcBef>
                <a:spcPts val="2900"/>
              </a:spcBef>
              <a:spcAft>
                <a:spcPts val="0"/>
              </a:spcAft>
              <a:buNone/>
            </a:pPr>
            <a:r>
              <a:rPr lang="en" sz="1300">
                <a:solidFill>
                  <a:srgbClr val="333333"/>
                </a:solidFill>
                <a:highlight>
                  <a:srgbClr val="FFFFFF"/>
                </a:highlight>
                <a:latin typeface="Georgia"/>
                <a:ea typeface="Georgia"/>
                <a:cs typeface="Georgia"/>
                <a:sym typeface="Georgia"/>
              </a:rPr>
              <a:t>It was quiet, and </a:t>
            </a:r>
            <a:r>
              <a:rPr lang="en" sz="1300" b="1">
                <a:solidFill>
                  <a:srgbClr val="333333"/>
                </a:solidFill>
                <a:highlight>
                  <a:srgbClr val="FFFFFF"/>
                </a:highlight>
                <a:latin typeface="Georgia"/>
                <a:ea typeface="Georgia"/>
                <a:cs typeface="Georgia"/>
                <a:sym typeface="Georgia"/>
              </a:rPr>
              <a:t>t</a:t>
            </a:r>
            <a:r>
              <a:rPr lang="en" sz="1300" b="1">
                <a:solidFill>
                  <a:srgbClr val="333333"/>
                </a:solidFill>
                <a:highlight>
                  <a:srgbClr val="FFFF00"/>
                </a:highlight>
                <a:latin typeface="Georgia"/>
                <a:ea typeface="Georgia"/>
                <a:cs typeface="Georgia"/>
                <a:sym typeface="Georgia"/>
              </a:rPr>
              <a:t>hey saw the sun rise</a:t>
            </a:r>
            <a:r>
              <a:rPr lang="en" sz="1300">
                <a:solidFill>
                  <a:srgbClr val="333333"/>
                </a:solidFill>
                <a:highlight>
                  <a:srgbClr val="FFFFFF"/>
                </a:highlight>
                <a:latin typeface="Georgia"/>
                <a:ea typeface="Georgia"/>
                <a:cs typeface="Georgia"/>
                <a:sym typeface="Georgia"/>
              </a:rPr>
              <a:t> as they passed through Orlando. </a:t>
            </a:r>
            <a:r>
              <a:rPr lang="en" sz="1300" b="1">
                <a:solidFill>
                  <a:srgbClr val="333333"/>
                </a:solidFill>
                <a:highlight>
                  <a:srgbClr val="FFFF00"/>
                </a:highlight>
                <a:latin typeface="Georgia"/>
                <a:ea typeface="Georgia"/>
                <a:cs typeface="Georgia"/>
                <a:sym typeface="Georgia"/>
              </a:rPr>
              <a:t>“This is Florida at its best,” Vars thought. </a:t>
            </a:r>
            <a:endParaRPr sz="1300" b="1">
              <a:solidFill>
                <a:srgbClr val="333333"/>
              </a:solidFill>
              <a:highlight>
                <a:srgbClr val="FFFF00"/>
              </a:highlight>
              <a:latin typeface="Georgia"/>
              <a:ea typeface="Georgia"/>
              <a:cs typeface="Georgia"/>
              <a:sym typeface="Georgia"/>
            </a:endParaRPr>
          </a:p>
          <a:p>
            <a:pPr marL="0" lvl="0" indent="0" algn="l" rtl="0">
              <a:spcBef>
                <a:spcPts val="2900"/>
              </a:spcBef>
              <a:spcAft>
                <a:spcPts val="1200"/>
              </a:spcAft>
              <a:buNone/>
            </a:pPr>
            <a:r>
              <a:rPr lang="en" sz="1500" b="1" i="1">
                <a:solidFill>
                  <a:schemeClr val="accent3"/>
                </a:solidFill>
                <a:highlight>
                  <a:schemeClr val="lt1"/>
                </a:highlight>
                <a:latin typeface="Georgia"/>
                <a:ea typeface="Georgia"/>
                <a:cs typeface="Georgia"/>
                <a:sym typeface="Georgia"/>
              </a:rPr>
              <a:t>– Florida’s ‘real’ tourist attraction is rocket launches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Drafts/Written notes</a:t>
            </a:r>
            <a:endParaRPr/>
          </a:p>
        </p:txBody>
      </p:sp>
      <p:sp>
        <p:nvSpPr>
          <p:cNvPr id="199" name="Google Shape;19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2900"/>
              </a:spcBef>
              <a:spcAft>
                <a:spcPts val="0"/>
              </a:spcAft>
              <a:buNone/>
            </a:pPr>
            <a:r>
              <a:rPr lang="en" sz="1546">
                <a:solidFill>
                  <a:srgbClr val="333333"/>
                </a:solidFill>
                <a:highlight>
                  <a:srgbClr val="FFFFFF"/>
                </a:highlight>
              </a:rPr>
              <a:t>He left a draft. It began, </a:t>
            </a:r>
            <a:r>
              <a:rPr lang="en" sz="1546" i="1">
                <a:solidFill>
                  <a:srgbClr val="333333"/>
                </a:solidFill>
                <a:highlight>
                  <a:srgbClr val="FFFFFF"/>
                </a:highlight>
              </a:rPr>
              <a:t>Clark R. Allen of Delray Beach, Florida, passed away on ____ __, _____ at the age of __</a:t>
            </a:r>
            <a:r>
              <a:rPr lang="en" sz="1546">
                <a:solidFill>
                  <a:srgbClr val="333333"/>
                </a:solidFill>
                <a:highlight>
                  <a:srgbClr val="FFFFFF"/>
                </a:highlight>
              </a:rPr>
              <a:t>.</a:t>
            </a:r>
            <a:br>
              <a:rPr lang="en" sz="1546">
                <a:solidFill>
                  <a:srgbClr val="333333"/>
                </a:solidFill>
                <a:highlight>
                  <a:srgbClr val="FFFFFF"/>
                </a:highlight>
              </a:rPr>
            </a:br>
            <a:br>
              <a:rPr lang="en" sz="1546">
                <a:solidFill>
                  <a:srgbClr val="333333"/>
                </a:solidFill>
                <a:highlight>
                  <a:srgbClr val="FFFFFF"/>
                </a:highlight>
              </a:rPr>
            </a:br>
            <a:r>
              <a:rPr lang="en" sz="1546">
                <a:solidFill>
                  <a:srgbClr val="333333"/>
                </a:solidFill>
                <a:highlight>
                  <a:srgbClr val="FFFFFF"/>
                </a:highlight>
              </a:rPr>
              <a:t>He’d moved last summer into assisted living, so his daughters changed the city to Lantana. They filled in </a:t>
            </a:r>
            <a:r>
              <a:rPr lang="en" sz="1546" i="1">
                <a:solidFill>
                  <a:srgbClr val="333333"/>
                </a:solidFill>
                <a:highlight>
                  <a:srgbClr val="FFFFFF"/>
                </a:highlight>
              </a:rPr>
              <a:t>July 22, 2021</a:t>
            </a:r>
            <a:r>
              <a:rPr lang="en" sz="1546">
                <a:solidFill>
                  <a:srgbClr val="333333"/>
                </a:solidFill>
                <a:highlight>
                  <a:srgbClr val="FFFFFF"/>
                </a:highlight>
              </a:rPr>
              <a:t>, and the age of </a:t>
            </a:r>
            <a:r>
              <a:rPr lang="en" sz="1546" i="1">
                <a:solidFill>
                  <a:srgbClr val="333333"/>
                </a:solidFill>
                <a:highlight>
                  <a:srgbClr val="FFFFFF"/>
                </a:highlight>
              </a:rPr>
              <a:t>84</a:t>
            </a:r>
            <a:r>
              <a:rPr lang="en" sz="1546">
                <a:solidFill>
                  <a:srgbClr val="333333"/>
                </a:solidFill>
                <a:highlight>
                  <a:srgbClr val="FFFFFF"/>
                </a:highlight>
              </a:rPr>
              <a:t>.</a:t>
            </a:r>
            <a:br>
              <a:rPr lang="en" sz="1546">
                <a:solidFill>
                  <a:srgbClr val="333333"/>
                </a:solidFill>
                <a:highlight>
                  <a:srgbClr val="FFFFFF"/>
                </a:highlight>
              </a:rPr>
            </a:br>
            <a:br>
              <a:rPr lang="en" sz="1546">
                <a:solidFill>
                  <a:srgbClr val="333333"/>
                </a:solidFill>
                <a:highlight>
                  <a:srgbClr val="FFFFFF"/>
                </a:highlight>
              </a:rPr>
            </a:br>
            <a:r>
              <a:rPr lang="en" sz="1546">
                <a:solidFill>
                  <a:srgbClr val="333333"/>
                </a:solidFill>
                <a:highlight>
                  <a:srgbClr val="FFFFFF"/>
                </a:highlight>
              </a:rPr>
              <a:t>The rest of their dad’s draft obituary outlined the proper nouns of his life: the jobs and boards and schools. What about the guy who kept a spreadsheet of every family pet’s birthday? They needed to say something, too, about the way he died. What they had witnessed in Florida.</a:t>
            </a:r>
            <a:br>
              <a:rPr lang="en" sz="1546">
                <a:solidFill>
                  <a:srgbClr val="333333"/>
                </a:solidFill>
                <a:highlight>
                  <a:srgbClr val="FFFFFF"/>
                </a:highlight>
              </a:rPr>
            </a:br>
            <a:br>
              <a:rPr lang="en" sz="1546">
                <a:solidFill>
                  <a:srgbClr val="333333"/>
                </a:solidFill>
                <a:highlight>
                  <a:srgbClr val="FFFFFF"/>
                </a:highlight>
              </a:rPr>
            </a:br>
            <a:r>
              <a:rPr lang="en" sz="1546">
                <a:solidFill>
                  <a:srgbClr val="333333"/>
                </a:solidFill>
                <a:highlight>
                  <a:srgbClr val="FFFFFF"/>
                </a:highlight>
              </a:rPr>
              <a:t>Nicole emailed Danielle a furious start.</a:t>
            </a:r>
            <a:br>
              <a:rPr lang="en" sz="1546">
                <a:solidFill>
                  <a:srgbClr val="333333"/>
                </a:solidFill>
                <a:highlight>
                  <a:srgbClr val="FFFFFF"/>
                </a:highlight>
              </a:rPr>
            </a:br>
            <a:br>
              <a:rPr lang="en" sz="1546">
                <a:solidFill>
                  <a:srgbClr val="333333"/>
                </a:solidFill>
                <a:highlight>
                  <a:srgbClr val="FFFFFF"/>
                </a:highlight>
              </a:rPr>
            </a:br>
            <a:r>
              <a:rPr lang="en" sz="1546" i="1">
                <a:solidFill>
                  <a:srgbClr val="333333"/>
                </a:solidFill>
                <a:highlight>
                  <a:srgbClr val="FFFFFF"/>
                </a:highlight>
              </a:rPr>
              <a:t>Clark died of Covid. &lt;insert info about being vaccinated but an unvaxed person killing him&gt;</a:t>
            </a:r>
            <a:endParaRPr sz="1546" i="1">
              <a:solidFill>
                <a:srgbClr val="333333"/>
              </a:solidFill>
              <a:highlight>
                <a:srgbClr val="FFFFFF"/>
              </a:highlight>
            </a:endParaRPr>
          </a:p>
          <a:p>
            <a:pPr marL="0" lvl="0" indent="0" algn="l" rtl="0">
              <a:spcBef>
                <a:spcPts val="2900"/>
              </a:spcBef>
              <a:spcAft>
                <a:spcPts val="0"/>
              </a:spcAft>
              <a:buNone/>
            </a:pPr>
            <a:r>
              <a:rPr lang="en" sz="1400" b="1" i="1">
                <a:solidFill>
                  <a:schemeClr val="accent3"/>
                </a:solidFill>
                <a:highlight>
                  <a:schemeClr val="lt1"/>
                </a:highlight>
                <a:latin typeface="Georgia"/>
                <a:ea typeface="Georgia"/>
                <a:cs typeface="Georgia"/>
                <a:sym typeface="Georgia"/>
              </a:rPr>
              <a:t>– In obituary for a vaccinated man, daughters share anger — and a plea</a:t>
            </a:r>
            <a:endParaRPr sz="1300" b="1" i="1">
              <a:solidFill>
                <a:srgbClr val="333333"/>
              </a:solidFill>
              <a:highlight>
                <a:srgbClr val="FFFFFF"/>
              </a:highlight>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Writing from video</a:t>
            </a:r>
            <a:endParaRPr>
              <a:solidFill>
                <a:schemeClr val="accent2"/>
              </a:solidFill>
            </a:endParaRPr>
          </a:p>
        </p:txBody>
      </p:sp>
      <p:sp>
        <p:nvSpPr>
          <p:cNvPr id="205" name="Google Shape;205;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300">
                <a:solidFill>
                  <a:srgbClr val="333333"/>
                </a:solidFill>
                <a:highlight>
                  <a:srgbClr val="FFFFFF"/>
                </a:highlight>
                <a:latin typeface="Georgia"/>
                <a:ea typeface="Georgia"/>
                <a:cs typeface="Georgia"/>
                <a:sym typeface="Georgia"/>
              </a:rPr>
              <a:t>At 5:23 p.m., Chambers noticed the gulf water crashing</a:t>
            </a:r>
            <a:r>
              <a:rPr lang="en" sz="1300" b="1">
                <a:solidFill>
                  <a:srgbClr val="333333"/>
                </a:solidFill>
                <a:highlight>
                  <a:srgbClr val="FFFFFF"/>
                </a:highlight>
                <a:latin typeface="Georgia"/>
                <a:ea typeface="Georgia"/>
                <a:cs typeface="Georgia"/>
                <a:sym typeface="Georgia"/>
              </a:rPr>
              <a:t> </a:t>
            </a:r>
            <a:r>
              <a:rPr lang="en" sz="1300">
                <a:solidFill>
                  <a:srgbClr val="333333"/>
                </a:solidFill>
                <a:highlight>
                  <a:srgbClr val="FFFFFF"/>
                </a:highlight>
                <a:latin typeface="Georgia"/>
                <a:ea typeface="Georgia"/>
                <a:cs typeface="Georgia"/>
                <a:sym typeface="Georgia"/>
              </a:rPr>
              <a:t>over the beach dunes, which are taller than him. A big white van pulled up to Ka’tiki to evacuate the bartenders and staff. Within minutes the water was up to his knees on Gulf Boulevard as he fought his way back toward his apartment. The firecracker pops and crackles of damaged power lines sent him scrambling up the wooden steps of a random vacation rental up to a balcony. The two scared tourists staying in the room asked him, “Is this normal?” They let him stay.</a:t>
            </a:r>
            <a:r>
              <a:rPr lang="en" sz="1300" b="1">
                <a:solidFill>
                  <a:srgbClr val="333333"/>
                </a:solidFill>
                <a:highlight>
                  <a:srgbClr val="FFFFFF"/>
                </a:highlight>
                <a:latin typeface="Georgia"/>
                <a:ea typeface="Georgia"/>
                <a:cs typeface="Georgia"/>
                <a:sym typeface="Georgia"/>
              </a:rPr>
              <a:t> </a:t>
            </a:r>
            <a:endParaRPr sz="1300" b="1">
              <a:solidFill>
                <a:srgbClr val="333333"/>
              </a:solidFill>
              <a:highlight>
                <a:srgbClr val="FFFFFF"/>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At 7:31 p.m., all the power on Sunset Beach went out. All they could see were blinking lights from the car alarms honking everywhere. It was around this time that cars started floating.</a:t>
            </a:r>
            <a:endParaRPr sz="1300">
              <a:solidFill>
                <a:srgbClr val="333333"/>
              </a:solidFill>
              <a:highlight>
                <a:srgbClr val="FFFFFF"/>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In St. Pete Beach, Havard, the former Harley rider, had called her out-of-town son six times with hourly updates. At about 9 p.m., as the water rose above her feet, she sat on her bed to stay dry. “I’m going to be alright,” she told her son. “I’ll call you in the morning.”</a:t>
            </a:r>
            <a:endParaRPr sz="1300">
              <a:solidFill>
                <a:srgbClr val="333333"/>
              </a:solidFill>
              <a:highlight>
                <a:srgbClr val="FFFFFF"/>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At 10:30 p.m., Gualtieri surveyed the streets from a high-water vehicle at the corner of Bay Pines Boulevard and 100th Way N in Seminole. Cars stood dead in the intersection with water up to the windshields. “Are people still in those cars?” he wondered.</a:t>
            </a:r>
            <a:endParaRPr sz="1300">
              <a:solidFill>
                <a:srgbClr val="333333"/>
              </a:solidFill>
              <a:highlight>
                <a:srgbClr val="FFFFFF"/>
              </a:highlight>
              <a:latin typeface="Georgia"/>
              <a:ea typeface="Georgia"/>
              <a:cs typeface="Georgia"/>
              <a:sym typeface="Georgia"/>
            </a:endParaRPr>
          </a:p>
          <a:p>
            <a:pPr marL="0" lvl="0" indent="0" algn="l" rtl="0">
              <a:spcBef>
                <a:spcPts val="1200"/>
              </a:spcBef>
              <a:spcAft>
                <a:spcPts val="1200"/>
              </a:spcAft>
              <a:buNone/>
            </a:pPr>
            <a:r>
              <a:rPr lang="en" sz="1716" b="1" i="1">
                <a:solidFill>
                  <a:schemeClr val="accent3"/>
                </a:solidFill>
                <a:highlight>
                  <a:schemeClr val="lt1"/>
                </a:highlight>
                <a:latin typeface="Georgia"/>
                <a:ea typeface="Georgia"/>
                <a:cs typeface="Georgia"/>
                <a:sym typeface="Georgia"/>
              </a:rPr>
              <a:t>– Time ran out for Pinellas residents who didn’t evacuate for Helene</a:t>
            </a:r>
            <a:endParaRPr sz="1516" b="1">
              <a:solidFill>
                <a:srgbClr val="333333"/>
              </a:solidFill>
              <a:highlight>
                <a:srgbClr val="FFFF00"/>
              </a:highlight>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Writing from photos</a:t>
            </a:r>
            <a:endParaRPr>
              <a:solidFill>
                <a:schemeClr val="accent2"/>
              </a:solidFill>
            </a:endParaRPr>
          </a:p>
        </p:txBody>
      </p:sp>
      <p:sp>
        <p:nvSpPr>
          <p:cNvPr id="211" name="Google Shape;211;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1D1C1D"/>
                </a:solidFill>
                <a:latin typeface="Arial"/>
                <a:ea typeface="Arial"/>
                <a:cs typeface="Arial"/>
                <a:sym typeface="Arial"/>
              </a:rPr>
              <a:t>Plumes of dust, laced with lead, blow across the factory like a sandstorm. The poison hangs so thick in the air, sometimes the only thing visible is the warm, orange glow from the furnace.</a:t>
            </a:r>
            <a:endParaRPr sz="1500">
              <a:solidFill>
                <a:srgbClr val="1D1C1D"/>
              </a:solidFill>
              <a:latin typeface="Arial"/>
              <a:ea typeface="Arial"/>
              <a:cs typeface="Arial"/>
              <a:sym typeface="Arial"/>
            </a:endParaRPr>
          </a:p>
          <a:p>
            <a:pPr marL="0" lvl="0" indent="0" algn="l" rtl="0">
              <a:spcBef>
                <a:spcPts val="1200"/>
              </a:spcBef>
              <a:spcAft>
                <a:spcPts val="0"/>
              </a:spcAft>
              <a:buNone/>
            </a:pPr>
            <a:r>
              <a:rPr lang="en" sz="1500">
                <a:solidFill>
                  <a:srgbClr val="1D1C1D"/>
                </a:solidFill>
                <a:latin typeface="Arial"/>
                <a:ea typeface="Arial"/>
                <a:cs typeface="Arial"/>
                <a:sym typeface="Arial"/>
              </a:rPr>
              <a:t>Workers, hundreds of them, sweat through 12-hour shifts at Gopher Resource in Tampa. They extract lead from used car batteries, melt it down and turn it into blocks of metal to resell.</a:t>
            </a:r>
            <a:endParaRPr sz="1500">
              <a:solidFill>
                <a:srgbClr val="1D1C1D"/>
              </a:solidFill>
              <a:latin typeface="Arial"/>
              <a:ea typeface="Arial"/>
              <a:cs typeface="Arial"/>
              <a:sym typeface="Arial"/>
            </a:endParaRPr>
          </a:p>
          <a:p>
            <a:pPr marL="0" lvl="0" indent="0" algn="l" rtl="0">
              <a:spcBef>
                <a:spcPts val="1200"/>
              </a:spcBef>
              <a:spcAft>
                <a:spcPts val="1200"/>
              </a:spcAft>
              <a:buNone/>
            </a:pPr>
            <a:r>
              <a:rPr lang="en" sz="1716" b="1" i="1">
                <a:solidFill>
                  <a:schemeClr val="accent3"/>
                </a:solidFill>
                <a:highlight>
                  <a:schemeClr val="lt1"/>
                </a:highlight>
                <a:latin typeface="Georgia"/>
                <a:ea typeface="Georgia"/>
                <a:cs typeface="Georgia"/>
                <a:sym typeface="Georgia"/>
              </a:rPr>
              <a:t>– Poisoned, Part 1: The Factory</a:t>
            </a:r>
            <a:endParaRPr sz="1500">
              <a:solidFill>
                <a:srgbClr val="1D1C1D"/>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9" title="Screenshot 2025-09-03 at 1.48.40 PM (1).png"/>
          <p:cNvPicPr preferRelativeResize="0"/>
          <p:nvPr/>
        </p:nvPicPr>
        <p:blipFill>
          <a:blip r:embed="rId3">
            <a:alphaModFix/>
          </a:blip>
          <a:stretch>
            <a:fillRect/>
          </a:stretch>
        </p:blipFill>
        <p:spPr>
          <a:xfrm>
            <a:off x="533725" y="708825"/>
            <a:ext cx="7961876" cy="3787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311700" y="383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Coaching sources to deliver (before)</a:t>
            </a:r>
            <a:endParaRPr>
              <a:solidFill>
                <a:schemeClr val="accent2"/>
              </a:solidFill>
            </a:endParaRPr>
          </a:p>
        </p:txBody>
      </p:sp>
      <p:sp>
        <p:nvSpPr>
          <p:cNvPr id="222" name="Google Shape;222;p40"/>
          <p:cNvSpPr txBox="1">
            <a:spLocks noGrp="1"/>
          </p:cNvSpPr>
          <p:nvPr>
            <p:ph type="body" idx="1"/>
          </p:nvPr>
        </p:nvSpPr>
        <p:spPr>
          <a:xfrm>
            <a:off x="311700" y="10298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000000"/>
                </a:solidFill>
                <a:latin typeface="Times New Roman"/>
                <a:ea typeface="Times New Roman"/>
                <a:cs typeface="Times New Roman"/>
                <a:sym typeface="Times New Roman"/>
              </a:rPr>
              <a:t>The message caught Ashley by surprise. </a:t>
            </a: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300">
                <a:solidFill>
                  <a:srgbClr val="000000"/>
                </a:solidFill>
                <a:latin typeface="Times New Roman"/>
                <a:ea typeface="Times New Roman"/>
                <a:cs typeface="Times New Roman"/>
                <a:sym typeface="Times New Roman"/>
              </a:rPr>
              <a:t>It came from a woman she hadn’t talked to in years — her husband’s former drug counselor, now his friend. The woman said she’d been visiting with Ashley’s husband. He missed her. Would Ashley go by the house, just talk with him?</a:t>
            </a: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300">
                <a:solidFill>
                  <a:srgbClr val="000000"/>
                </a:solidFill>
                <a:latin typeface="Times New Roman"/>
                <a:ea typeface="Times New Roman"/>
                <a:cs typeface="Times New Roman"/>
                <a:sym typeface="Times New Roman"/>
              </a:rPr>
              <a:t>In the 10 days since her world had crumbled, Ashley hadn’t gotten much sleep. Anxiety attacks kept her up as she wrestled with what was worse: her fear of her ex, or her fear of losing him. Bills were coming due, and she was falling behind. Leanna had taken out a $3,000 loan to help.</a:t>
            </a: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br>
              <a:rPr lang="en" sz="1300">
                <a:solidFill>
                  <a:srgbClr val="000000"/>
                </a:solidFill>
                <a:latin typeface="Times New Roman"/>
                <a:ea typeface="Times New Roman"/>
                <a:cs typeface="Times New Roman"/>
                <a:sym typeface="Times New Roman"/>
              </a:rPr>
            </a:br>
            <a:r>
              <a:rPr lang="en" sz="1300">
                <a:solidFill>
                  <a:srgbClr val="000000"/>
                </a:solidFill>
                <a:latin typeface="Times New Roman"/>
                <a:ea typeface="Times New Roman"/>
                <a:cs typeface="Times New Roman"/>
                <a:sym typeface="Times New Roman"/>
              </a:rPr>
              <a:t>Her son had been asking where “da-da” was, and every time he did, those hazel eyes staring up at her, she wondered if her knees might crumble beneath her. She knew that it shouldn’t, but in those moments, the pain felt so much greater than absorbing his blows. She wanted to go back in time.</a:t>
            </a: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300">
                <a:solidFill>
                  <a:srgbClr val="000000"/>
                </a:solidFill>
                <a:latin typeface="Times New Roman"/>
                <a:ea typeface="Times New Roman"/>
                <a:cs typeface="Times New Roman"/>
                <a:sym typeface="Times New Roman"/>
              </a:rPr>
              <a:t>So it didn’t take much convincing for Ashley to gather her son and head toward the home.</a:t>
            </a:r>
            <a:endParaRPr sz="13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300" b="1">
              <a:solidFill>
                <a:srgbClr val="000000"/>
              </a:solidFill>
              <a:latin typeface="Times New Roman"/>
              <a:ea typeface="Times New Roman"/>
              <a:cs typeface="Times New Roman"/>
              <a:sym typeface="Times New Roman"/>
            </a:endParaRPr>
          </a:p>
          <a:p>
            <a:pPr marL="0" lvl="0" indent="0" algn="l" rtl="0">
              <a:spcBef>
                <a:spcPts val="0"/>
              </a:spcBef>
              <a:spcAft>
                <a:spcPts val="1200"/>
              </a:spcAft>
              <a:buNone/>
            </a:pPr>
            <a:r>
              <a:rPr lang="en" sz="1300" b="1" i="1">
                <a:solidFill>
                  <a:schemeClr val="accent3"/>
                </a:solidFill>
                <a:highlight>
                  <a:schemeClr val="lt1"/>
                </a:highlight>
                <a:latin typeface="Georgia"/>
                <a:ea typeface="Georgia"/>
                <a:cs typeface="Georgia"/>
                <a:sym typeface="Georgia"/>
              </a:rPr>
              <a:t>– She left her abusive ex. Could she stay away?</a:t>
            </a:r>
            <a:endParaRPr sz="1300" b="1">
              <a:solidFill>
                <a:srgbClr val="000000"/>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Coaching sources to deliver (after)</a:t>
            </a:r>
            <a:endParaRPr>
              <a:solidFill>
                <a:schemeClr val="accent2"/>
              </a:solidFill>
            </a:endParaRPr>
          </a:p>
        </p:txBody>
      </p:sp>
      <p:sp>
        <p:nvSpPr>
          <p:cNvPr id="228" name="Google Shape;228;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The message caught Ashley by surprise. </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It came from a woman she didn’t talk to often — her husband’s former drug counselor, now his friend. Because of the temporary injunction, Ashley’s husband couldn’t contact her. The woman said to give her a call.</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highlight>
                  <a:srgbClr val="FFFF00"/>
                </a:highlight>
                <a:latin typeface="Times New Roman"/>
                <a:ea typeface="Times New Roman"/>
                <a:cs typeface="Times New Roman"/>
                <a:sym typeface="Times New Roman"/>
              </a:rPr>
              <a:t>“He can't stand being without you. He said he's going crazy,” the woman said. “Why are you letting your family run your life, Ashley?”</a:t>
            </a: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highlight>
                  <a:srgbClr val="FFFF00"/>
                </a:highlight>
                <a:latin typeface="Times New Roman"/>
                <a:ea typeface="Times New Roman"/>
                <a:cs typeface="Times New Roman"/>
                <a:sym typeface="Times New Roman"/>
              </a:rPr>
              <a:t>Ashley sniffled.</a:t>
            </a:r>
            <a:r>
              <a:rPr lang="en" sz="1100">
                <a:solidFill>
                  <a:srgbClr val="000000"/>
                </a:solidFill>
                <a:latin typeface="Times New Roman"/>
                <a:ea typeface="Times New Roman"/>
                <a:cs typeface="Times New Roman"/>
                <a:sym typeface="Times New Roman"/>
              </a:rPr>
              <a:t> Anxiety attacks had been keeping her up in the 10 days since she’d left. Bills were coming due. Leanna had taken out a $3,000 loan to help. Her son had been asking where “dada” was, those hazel eyes staring up at her. </a:t>
            </a: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Ashley knew that it shouldn’t, but in those moments, the pain felt so much greater than absorbing his blows. </a:t>
            </a:r>
            <a:r>
              <a:rPr lang="en" sz="1100">
                <a:solidFill>
                  <a:srgbClr val="000000"/>
                </a:solidFill>
                <a:highlight>
                  <a:srgbClr val="FFFF00"/>
                </a:highlight>
                <a:latin typeface="Times New Roman"/>
                <a:ea typeface="Times New Roman"/>
                <a:cs typeface="Times New Roman"/>
                <a:sym typeface="Times New Roman"/>
              </a:rPr>
              <a:t>She wanted to go back in time, she said, unaware that he was there, listening in.</a:t>
            </a: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highlight>
                  <a:srgbClr val="FFFF00"/>
                </a:highlight>
                <a:latin typeface="Times New Roman"/>
                <a:ea typeface="Times New Roman"/>
                <a:cs typeface="Times New Roman"/>
                <a:sym typeface="Times New Roman"/>
              </a:rPr>
              <a:t>“I miss the life we had together,” Ashley said. “I don't want him back because of the financial support, I want him back because he is my love.”</a:t>
            </a: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highlight>
                  <a:srgbClr val="FFFF00"/>
                </a:highlight>
                <a:latin typeface="Times New Roman"/>
                <a:ea typeface="Times New Roman"/>
                <a:cs typeface="Times New Roman"/>
                <a:sym typeface="Times New Roman"/>
              </a:rPr>
              <a:t>If she wanted to come meet with him, the woman said, she’d be happy to arrange it — on one condition.</a:t>
            </a: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highlight>
                  <a:srgbClr val="FFFF00"/>
                </a:highlight>
                <a:latin typeface="Times New Roman"/>
                <a:ea typeface="Times New Roman"/>
                <a:cs typeface="Times New Roman"/>
                <a:sym typeface="Times New Roman"/>
              </a:rPr>
              <a:t>“You do not tell your family about this meeting,” she told Ashley. “I don’t want the cops showing up at my house.”</a:t>
            </a:r>
            <a:endParaRPr sz="1100">
              <a:solidFill>
                <a:srgbClr val="000000"/>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 sz="1100">
                <a:solidFill>
                  <a:srgbClr val="000000"/>
                </a:solidFill>
                <a:latin typeface="Times New Roman"/>
                <a:ea typeface="Times New Roman"/>
                <a:cs typeface="Times New Roman"/>
                <a:sym typeface="Times New Roman"/>
              </a:rPr>
              <a:t>So Ashley left her phone behind as she stepped out with her son.</a:t>
            </a:r>
            <a:endParaRPr sz="1100">
              <a:solidFill>
                <a:srgbClr val="000000"/>
              </a:solidFill>
              <a:latin typeface="Times New Roman"/>
              <a:ea typeface="Times New Roman"/>
              <a:cs typeface="Times New Roman"/>
              <a:sym typeface="Times New Roman"/>
            </a:endParaRPr>
          </a:p>
        </p:txBody>
      </p:sp>
      <p:sp>
        <p:nvSpPr>
          <p:cNvPr id="229" name="Google Shape;229;p41"/>
          <p:cNvSpPr txBox="1"/>
          <p:nvPr/>
        </p:nvSpPr>
        <p:spPr>
          <a:xfrm>
            <a:off x="361700" y="4568875"/>
            <a:ext cx="7137600" cy="40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b="1" i="1">
                <a:solidFill>
                  <a:schemeClr val="accent3"/>
                </a:solidFill>
                <a:highlight>
                  <a:schemeClr val="lt1"/>
                </a:highlight>
                <a:latin typeface="Georgia"/>
                <a:ea typeface="Georgia"/>
                <a:cs typeface="Georgia"/>
                <a:sym typeface="Georgia"/>
              </a:rPr>
              <a:t>– She left her abusive ex. Could she stay away?</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body" idx="1"/>
          </p:nvPr>
        </p:nvSpPr>
        <p:spPr>
          <a:xfrm>
            <a:off x="773700" y="1157775"/>
            <a:ext cx="7596600" cy="3852000"/>
          </a:xfrm>
          <a:prstGeom prst="rect">
            <a:avLst/>
          </a:prstGeom>
        </p:spPr>
        <p:txBody>
          <a:bodyPr spcFirstLastPara="1" wrap="square" lIns="91425" tIns="91425" rIns="91425" bIns="91425" anchor="t" anchorCtr="0">
            <a:normAutofit/>
          </a:bodyPr>
          <a:lstStyle/>
          <a:p>
            <a:pPr marL="0" lvl="0" indent="0" algn="l" rtl="0">
              <a:spcBef>
                <a:spcPts val="2900"/>
              </a:spcBef>
              <a:spcAft>
                <a:spcPts val="0"/>
              </a:spcAft>
              <a:buNone/>
            </a:pPr>
            <a:r>
              <a:rPr lang="en" sz="1600">
                <a:solidFill>
                  <a:srgbClr val="333333"/>
                </a:solidFill>
                <a:highlight>
                  <a:srgbClr val="FFFFFF"/>
                </a:highlight>
                <a:latin typeface="Georgia"/>
                <a:ea typeface="Georgia"/>
                <a:cs typeface="Georgia"/>
                <a:sym typeface="Georgia"/>
              </a:rPr>
              <a:t>In a </a:t>
            </a:r>
            <a:r>
              <a:rPr lang="en" sz="1600">
                <a:solidFill>
                  <a:srgbClr val="333333"/>
                </a:solidFill>
                <a:highlight>
                  <a:srgbClr val="FFFF00"/>
                </a:highlight>
                <a:latin typeface="Georgia"/>
                <a:ea typeface="Georgia"/>
                <a:cs typeface="Georgia"/>
                <a:sym typeface="Georgia"/>
              </a:rPr>
              <a:t>hazy sea of tie-dye</a:t>
            </a:r>
            <a:r>
              <a:rPr lang="en" sz="1600">
                <a:solidFill>
                  <a:srgbClr val="333333"/>
                </a:solidFill>
                <a:highlight>
                  <a:srgbClr val="FFFFFF"/>
                </a:highlight>
                <a:latin typeface="Georgia"/>
                <a:ea typeface="Georgia"/>
                <a:cs typeface="Georgia"/>
                <a:sym typeface="Georgia"/>
              </a:rPr>
              <a:t> at Bayboro Brewing, the Deadheads </a:t>
            </a:r>
            <a:r>
              <a:rPr lang="en" sz="1600">
                <a:solidFill>
                  <a:srgbClr val="333333"/>
                </a:solidFill>
                <a:highlight>
                  <a:srgbClr val="FFFF00"/>
                </a:highlight>
                <a:latin typeface="Georgia"/>
                <a:ea typeface="Georgia"/>
                <a:cs typeface="Georgia"/>
                <a:sym typeface="Georgia"/>
              </a:rPr>
              <a:t>bust out dance moves</a:t>
            </a:r>
            <a:r>
              <a:rPr lang="en" sz="1600">
                <a:solidFill>
                  <a:srgbClr val="333333"/>
                </a:solidFill>
                <a:highlight>
                  <a:srgbClr val="FFFFFF"/>
                </a:highlight>
                <a:latin typeface="Georgia"/>
                <a:ea typeface="Georgia"/>
                <a:cs typeface="Georgia"/>
                <a:sym typeface="Georgia"/>
              </a:rPr>
              <a:t> like you’ve never seen.</a:t>
            </a:r>
            <a:endParaRPr sz="1600">
              <a:solidFill>
                <a:srgbClr val="333333"/>
              </a:solidFill>
              <a:highlight>
                <a:srgbClr val="FFFFFF"/>
              </a:highlight>
              <a:latin typeface="Georgia"/>
              <a:ea typeface="Georgia"/>
              <a:cs typeface="Georgia"/>
              <a:sym typeface="Georgia"/>
            </a:endParaRPr>
          </a:p>
          <a:p>
            <a:pPr marL="0" lvl="0" indent="0" algn="l" rtl="0">
              <a:spcBef>
                <a:spcPts val="2900"/>
              </a:spcBef>
              <a:spcAft>
                <a:spcPts val="0"/>
              </a:spcAft>
              <a:buNone/>
            </a:pPr>
            <a:r>
              <a:rPr lang="en" sz="1600">
                <a:solidFill>
                  <a:srgbClr val="333333"/>
                </a:solidFill>
                <a:highlight>
                  <a:srgbClr val="FFFFFF"/>
                </a:highlight>
                <a:latin typeface="Georgia"/>
                <a:ea typeface="Georgia"/>
                <a:cs typeface="Georgia"/>
                <a:sym typeface="Georgia"/>
              </a:rPr>
              <a:t>Women </a:t>
            </a:r>
            <a:r>
              <a:rPr lang="en" sz="1600">
                <a:solidFill>
                  <a:srgbClr val="333333"/>
                </a:solidFill>
                <a:highlight>
                  <a:srgbClr val="FFFF00"/>
                </a:highlight>
                <a:latin typeface="Georgia"/>
                <a:ea typeface="Georgia"/>
                <a:cs typeface="Georgia"/>
                <a:sym typeface="Georgia"/>
              </a:rPr>
              <a:t>twirl in floor-length dresses</a:t>
            </a:r>
            <a:r>
              <a:rPr lang="en" sz="1600">
                <a:solidFill>
                  <a:srgbClr val="333333"/>
                </a:solidFill>
                <a:highlight>
                  <a:srgbClr val="FFFFFF"/>
                </a:highlight>
                <a:latin typeface="Georgia"/>
                <a:ea typeface="Georgia"/>
                <a:cs typeface="Georgia"/>
                <a:sym typeface="Georgia"/>
              </a:rPr>
              <a:t>. Someone near</a:t>
            </a:r>
            <a:r>
              <a:rPr lang="en" sz="1600" b="1">
                <a:solidFill>
                  <a:srgbClr val="333333"/>
                </a:solidFill>
                <a:highlight>
                  <a:srgbClr val="FFFFFF"/>
                </a:highlight>
                <a:latin typeface="Georgia"/>
                <a:ea typeface="Georgia"/>
                <a:cs typeface="Georgia"/>
                <a:sym typeface="Georgia"/>
              </a:rPr>
              <a:t> </a:t>
            </a:r>
            <a:r>
              <a:rPr lang="en" sz="1600">
                <a:solidFill>
                  <a:srgbClr val="333333"/>
                </a:solidFill>
                <a:highlight>
                  <a:srgbClr val="FFFFFF"/>
                </a:highlight>
                <a:latin typeface="Georgia"/>
                <a:ea typeface="Georgia"/>
                <a:cs typeface="Georgia"/>
                <a:sym typeface="Georgia"/>
              </a:rPr>
              <a:t>the stage performs </a:t>
            </a:r>
            <a:r>
              <a:rPr lang="en" sz="1600">
                <a:solidFill>
                  <a:srgbClr val="333333"/>
                </a:solidFill>
                <a:latin typeface="Georgia"/>
                <a:ea typeface="Georgia"/>
                <a:cs typeface="Georgia"/>
                <a:sym typeface="Georgia"/>
              </a:rPr>
              <a:t>standing </a:t>
            </a:r>
            <a:r>
              <a:rPr lang="en" sz="1600">
                <a:solidFill>
                  <a:srgbClr val="333333"/>
                </a:solidFill>
                <a:highlight>
                  <a:srgbClr val="FFFF00"/>
                </a:highlight>
                <a:latin typeface="Georgia"/>
                <a:ea typeface="Georgia"/>
                <a:cs typeface="Georgia"/>
                <a:sym typeface="Georgia"/>
              </a:rPr>
              <a:t>crunches with jazz hands</a:t>
            </a:r>
            <a:r>
              <a:rPr lang="en" sz="1600">
                <a:solidFill>
                  <a:srgbClr val="333333"/>
                </a:solidFill>
                <a:highlight>
                  <a:srgbClr val="FFFFFF"/>
                </a:highlight>
                <a:latin typeface="Georgia"/>
                <a:ea typeface="Georgia"/>
                <a:cs typeface="Georgia"/>
                <a:sym typeface="Georgia"/>
              </a:rPr>
              <a:t>. Another guy </a:t>
            </a:r>
            <a:r>
              <a:rPr lang="en" sz="1600">
                <a:solidFill>
                  <a:srgbClr val="333333"/>
                </a:solidFill>
                <a:latin typeface="Georgia"/>
                <a:ea typeface="Georgia"/>
                <a:cs typeface="Georgia"/>
                <a:sym typeface="Georgia"/>
              </a:rPr>
              <a:t>flexes his fingers </a:t>
            </a:r>
            <a:r>
              <a:rPr lang="en" sz="1600">
                <a:solidFill>
                  <a:srgbClr val="333333"/>
                </a:solidFill>
                <a:highlight>
                  <a:srgbClr val="FFFF00"/>
                </a:highlight>
                <a:latin typeface="Georgia"/>
                <a:ea typeface="Georgia"/>
                <a:cs typeface="Georgia"/>
                <a:sym typeface="Georgia"/>
              </a:rPr>
              <a:t>like he’s casting shadow puppets, or maybe a spell</a:t>
            </a:r>
            <a:r>
              <a:rPr lang="en" sz="1600">
                <a:solidFill>
                  <a:srgbClr val="333333"/>
                </a:solidFill>
                <a:highlight>
                  <a:srgbClr val="FFFFFF"/>
                </a:highlight>
                <a:latin typeface="Georgia"/>
                <a:ea typeface="Georgia"/>
                <a:cs typeface="Georgia"/>
                <a:sym typeface="Georgia"/>
              </a:rPr>
              <a:t>, on the musicians</a:t>
            </a:r>
            <a:r>
              <a:rPr lang="en" sz="1600" b="1">
                <a:solidFill>
                  <a:srgbClr val="333333"/>
                </a:solidFill>
                <a:highlight>
                  <a:srgbClr val="FFFFFF"/>
                </a:highlight>
                <a:latin typeface="Georgia"/>
                <a:ea typeface="Georgia"/>
                <a:cs typeface="Georgia"/>
                <a:sym typeface="Georgia"/>
              </a:rPr>
              <a:t> </a:t>
            </a:r>
            <a:r>
              <a:rPr lang="en" sz="1600">
                <a:solidFill>
                  <a:srgbClr val="333333"/>
                </a:solidFill>
                <a:highlight>
                  <a:srgbClr val="FFFFFF"/>
                </a:highlight>
                <a:latin typeface="Georgia"/>
                <a:ea typeface="Georgia"/>
                <a:cs typeface="Georgia"/>
                <a:sym typeface="Georgia"/>
              </a:rPr>
              <a:t>in front of him. </a:t>
            </a:r>
            <a:r>
              <a:rPr lang="en" sz="1600">
                <a:solidFill>
                  <a:srgbClr val="333333"/>
                </a:solidFill>
                <a:latin typeface="Georgia"/>
                <a:ea typeface="Georgia"/>
                <a:cs typeface="Georgia"/>
                <a:sym typeface="Georgia"/>
              </a:rPr>
              <a:t>Almost everyone seems to have a ponytail.</a:t>
            </a:r>
            <a:endParaRPr sz="1600">
              <a:solidFill>
                <a:srgbClr val="333333"/>
              </a:solidFill>
              <a:latin typeface="Georgia"/>
              <a:ea typeface="Georgia"/>
              <a:cs typeface="Georgia"/>
              <a:sym typeface="Georgia"/>
            </a:endParaRPr>
          </a:p>
          <a:p>
            <a:pPr marL="0" lvl="0" indent="0" algn="l" rtl="0">
              <a:spcBef>
                <a:spcPts val="2900"/>
              </a:spcBef>
              <a:spcAft>
                <a:spcPts val="0"/>
              </a:spcAft>
              <a:buNone/>
            </a:pPr>
            <a:r>
              <a:rPr lang="en" sz="1600" b="1" i="1">
                <a:solidFill>
                  <a:schemeClr val="accent3"/>
                </a:solidFill>
                <a:latin typeface="Georgia"/>
                <a:ea typeface="Georgia"/>
                <a:cs typeface="Georgia"/>
                <a:sym typeface="Georgia"/>
              </a:rPr>
              <a:t>— Why does Tampa Bay have so many Grateful Dead cover bands?</a:t>
            </a:r>
            <a:endParaRPr sz="1600" b="1" i="1">
              <a:solidFill>
                <a:schemeClr val="accent3"/>
              </a:solidFill>
              <a:latin typeface="Georgia"/>
              <a:ea typeface="Georgia"/>
              <a:cs typeface="Georgia"/>
              <a:sym typeface="Georgia"/>
            </a:endParaRPr>
          </a:p>
          <a:p>
            <a:pPr marL="0" lvl="0" indent="0" algn="l" rtl="0">
              <a:spcBef>
                <a:spcPts val="2900"/>
              </a:spcBef>
              <a:spcAft>
                <a:spcPts val="1200"/>
              </a:spcAft>
              <a:buNone/>
            </a:pPr>
            <a:endParaRPr>
              <a:highlight>
                <a:srgbClr val="FFFF00"/>
              </a:highlight>
            </a:endParaRPr>
          </a:p>
        </p:txBody>
      </p:sp>
      <p:sp>
        <p:nvSpPr>
          <p:cNvPr id="71" name="Google Shape;71;p15"/>
          <p:cNvSpPr txBox="1">
            <a:spLocks noGrp="1"/>
          </p:cNvSpPr>
          <p:nvPr>
            <p:ph type="title"/>
          </p:nvPr>
        </p:nvSpPr>
        <p:spPr>
          <a:xfrm>
            <a:off x="773700" y="533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Capturing a sense of movement</a:t>
            </a:r>
            <a:endParaRPr>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Coaching sources to deliver (getting inside)</a:t>
            </a:r>
            <a:endParaRPr>
              <a:solidFill>
                <a:schemeClr val="accent2"/>
              </a:solidFill>
            </a:endParaRPr>
          </a:p>
        </p:txBody>
      </p:sp>
      <p:sp>
        <p:nvSpPr>
          <p:cNvPr id="235" name="Google Shape;23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333333"/>
                </a:solidFill>
                <a:highlight>
                  <a:schemeClr val="lt1"/>
                </a:highlight>
                <a:latin typeface="Georgia"/>
                <a:ea typeface="Georgia"/>
                <a:cs typeface="Georgia"/>
                <a:sym typeface="Georgia"/>
              </a:rPr>
              <a:t>On a typical day, Liam wakes in his Westshore apartment beneath an artwork titled “Farewell to Anger,” beside a bookshelf holding “No Excuses!” “Pitch Anything” and “Secrets of Closing the Sale,” within view of a dry-erase board reading “first house by June 2023,” “20 Etherium, 1 Bitcoin, 30 Solana,” and “capital, invest, repeat.”  </a:t>
            </a:r>
            <a:endParaRPr sz="1600">
              <a:solidFill>
                <a:srgbClr val="333333"/>
              </a:solidFill>
              <a:highlight>
                <a:schemeClr val="lt1"/>
              </a:highlight>
              <a:latin typeface="Georgia"/>
              <a:ea typeface="Georgia"/>
              <a:cs typeface="Georgia"/>
              <a:sym typeface="Georgia"/>
            </a:endParaRPr>
          </a:p>
          <a:p>
            <a:pPr marL="0" lvl="0" indent="0" algn="l" rtl="0">
              <a:spcBef>
                <a:spcPts val="1200"/>
              </a:spcBef>
              <a:spcAft>
                <a:spcPts val="0"/>
              </a:spcAft>
              <a:buNone/>
            </a:pPr>
            <a:r>
              <a:rPr lang="en" sz="1600" b="1" i="1">
                <a:solidFill>
                  <a:schemeClr val="accent3"/>
                </a:solidFill>
                <a:highlight>
                  <a:schemeClr val="lt1"/>
                </a:highlight>
                <a:latin typeface="Georgia"/>
                <a:ea typeface="Georgia"/>
                <a:cs typeface="Georgia"/>
                <a:sym typeface="Georgia"/>
              </a:rPr>
              <a:t>– ‘Constant rejection,’ big rewards: Life as a door to door salesman</a:t>
            </a:r>
            <a:endParaRPr sz="2100"/>
          </a:p>
          <a:p>
            <a:pPr marL="0" lvl="0" indent="0" algn="l" rtl="0">
              <a:spcBef>
                <a:spcPts val="120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1" name="Google Shape;241;p43"/>
          <p:cNvSpPr txBox="1">
            <a:spLocks noGrp="1"/>
          </p:cNvSpPr>
          <p:nvPr>
            <p:ph type="body" idx="1"/>
          </p:nvPr>
        </p:nvSpPr>
        <p:spPr>
          <a:xfrm>
            <a:off x="311700" y="172710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7000" b="1">
                <a:solidFill>
                  <a:schemeClr val="lt1"/>
                </a:solidFill>
              </a:rPr>
              <a:t>OTHER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38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Mostly… the internet</a:t>
            </a:r>
            <a:endParaRPr/>
          </a:p>
        </p:txBody>
      </p:sp>
      <p:sp>
        <p:nvSpPr>
          <p:cNvPr id="247" name="Google Shape;247;p44"/>
          <p:cNvSpPr txBox="1"/>
          <p:nvPr/>
        </p:nvSpPr>
        <p:spPr>
          <a:xfrm>
            <a:off x="392200" y="1050550"/>
            <a:ext cx="5883000" cy="253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2"/>
                </a:solidFill>
                <a:latin typeface="Proxima Nova"/>
                <a:ea typeface="Proxima Nova"/>
                <a:cs typeface="Proxima Nova"/>
                <a:sym typeface="Proxima Nova"/>
              </a:rPr>
              <a:t>— Social media posts </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Past news clips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School or athletics promotions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Wedding registries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Baby registries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Obituaries</a:t>
            </a:r>
            <a:endParaRPr sz="1900">
              <a:solidFill>
                <a:schemeClr val="dk2"/>
              </a:solidFill>
              <a:latin typeface="Proxima Nova"/>
              <a:ea typeface="Proxima Nova"/>
              <a:cs typeface="Proxima Nova"/>
              <a:sym typeface="Proxima Nova"/>
            </a:endParaRPr>
          </a:p>
          <a:p>
            <a:pPr marL="0" lvl="0" indent="0" algn="l" rtl="0">
              <a:lnSpc>
                <a:spcPct val="115000"/>
              </a:lnSpc>
              <a:spcBef>
                <a:spcPts val="1200"/>
              </a:spcBef>
              <a:spcAft>
                <a:spcPts val="0"/>
              </a:spcAft>
              <a:buNone/>
            </a:pPr>
            <a:r>
              <a:rPr lang="en" sz="1900">
                <a:solidFill>
                  <a:schemeClr val="dk2"/>
                </a:solidFill>
                <a:latin typeface="Proxima Nova"/>
                <a:ea typeface="Proxima Nova"/>
                <a:cs typeface="Proxima Nova"/>
                <a:sym typeface="Proxima Nova"/>
              </a:rPr>
              <a:t>— GoFundMe Pages, Venmo activity</a:t>
            </a:r>
            <a:endParaRPr sz="1900">
              <a:solidFill>
                <a:schemeClr val="dk2"/>
              </a:solidFill>
              <a:latin typeface="Proxima Nova"/>
              <a:ea typeface="Proxima Nova"/>
              <a:cs typeface="Proxima Nova"/>
              <a:sym typeface="Proxima Nova"/>
            </a:endParaRPr>
          </a:p>
          <a:p>
            <a:pPr marL="0" lvl="0" indent="0" algn="l" rtl="0">
              <a:lnSpc>
                <a:spcPct val="100000"/>
              </a:lnSpc>
              <a:spcBef>
                <a:spcPts val="1200"/>
              </a:spcBef>
              <a:spcAft>
                <a:spcPts val="0"/>
              </a:spcAft>
              <a:buNone/>
            </a:pPr>
            <a:endParaRPr sz="1600">
              <a:solidFill>
                <a:schemeClr val="dk2"/>
              </a:solidFill>
              <a:latin typeface="Proxima Nova"/>
              <a:ea typeface="Proxima Nova"/>
              <a:cs typeface="Proxima Nova"/>
              <a:sym typeface="Proxima Nova"/>
            </a:endParaRPr>
          </a:p>
          <a:p>
            <a:pPr marL="0" lvl="0" indent="0" algn="l" rtl="0">
              <a:lnSpc>
                <a:spcPct val="100000"/>
              </a:lnSpc>
              <a:spcBef>
                <a:spcPts val="1200"/>
              </a:spcBef>
              <a:spcAft>
                <a:spcPts val="0"/>
              </a:spcAft>
              <a:buNone/>
            </a:pPr>
            <a:endParaRPr sz="1600">
              <a:solidFill>
                <a:schemeClr val="dk2"/>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5"/>
          <p:cNvSpPr txBox="1">
            <a:spLocks noGrp="1"/>
          </p:cNvSpPr>
          <p:nvPr>
            <p:ph type="body" idx="1"/>
          </p:nvPr>
        </p:nvSpPr>
        <p:spPr>
          <a:xfrm>
            <a:off x="311700" y="1292550"/>
            <a:ext cx="8520600" cy="34164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700">
                <a:solidFill>
                  <a:srgbClr val="333333"/>
                </a:solidFill>
                <a:highlight>
                  <a:srgbClr val="FFFFFF"/>
                </a:highlight>
                <a:latin typeface="Georgia"/>
                <a:ea typeface="Georgia"/>
                <a:cs typeface="Georgia"/>
                <a:sym typeface="Georgia"/>
              </a:rPr>
              <a:t>Rod’s first mixtape, </a:t>
            </a:r>
            <a:r>
              <a:rPr lang="en" sz="1700" i="1">
                <a:solidFill>
                  <a:srgbClr val="333333"/>
                </a:solidFill>
                <a:highlight>
                  <a:srgbClr val="FFFFFF"/>
                </a:highlight>
                <a:latin typeface="Georgia"/>
                <a:ea typeface="Georgia"/>
                <a:cs typeface="Georgia"/>
                <a:sym typeface="Georgia"/>
              </a:rPr>
              <a:t>Hunger Games Vol. 1</a:t>
            </a:r>
            <a:r>
              <a:rPr lang="en" sz="1700">
                <a:solidFill>
                  <a:srgbClr val="333333"/>
                </a:solidFill>
                <a:highlight>
                  <a:srgbClr val="FFFFFF"/>
                </a:highlight>
                <a:latin typeface="Georgia"/>
                <a:ea typeface="Georgia"/>
                <a:cs typeface="Georgia"/>
                <a:sym typeface="Georgia"/>
              </a:rPr>
              <a:t>, was popular enough that people were recognizing him on the street, but music money didn’t pay the rent after graduation. He got a job at Krispy Kreme.</a:t>
            </a:r>
            <a:r>
              <a:rPr lang="en" sz="1700">
                <a:solidFill>
                  <a:srgbClr val="333333"/>
                </a:solidFill>
                <a:highlight>
                  <a:srgbClr val="FFFF00"/>
                </a:highlight>
                <a:latin typeface="Georgia"/>
                <a:ea typeface="Georgia"/>
                <a:cs typeface="Georgia"/>
                <a:sym typeface="Georgia"/>
              </a:rPr>
              <a:t> A drive-thru customer asked, “Are you that Rod Wave guy?” He smiled sheepishly and shook his head no. </a:t>
            </a:r>
            <a:r>
              <a:rPr lang="en" sz="1700">
                <a:solidFill>
                  <a:srgbClr val="333333"/>
                </a:solidFill>
                <a:highlight>
                  <a:srgbClr val="FFFFFF"/>
                </a:highlight>
                <a:latin typeface="Georgia"/>
                <a:ea typeface="Georgia"/>
                <a:cs typeface="Georgia"/>
                <a:sym typeface="Georgia"/>
              </a:rPr>
              <a:t> </a:t>
            </a:r>
            <a:endParaRPr sz="1700">
              <a:solidFill>
                <a:srgbClr val="333333"/>
              </a:solidFill>
              <a:highlight>
                <a:srgbClr val="FFFFFF"/>
              </a:highlight>
              <a:latin typeface="Georgia"/>
              <a:ea typeface="Georgia"/>
              <a:cs typeface="Georgia"/>
              <a:sym typeface="Georgia"/>
            </a:endParaRPr>
          </a:p>
          <a:p>
            <a:pPr marL="0" lvl="0" indent="0" algn="l" rtl="0">
              <a:spcBef>
                <a:spcPts val="1200"/>
              </a:spcBef>
              <a:spcAft>
                <a:spcPts val="0"/>
              </a:spcAft>
              <a:buNone/>
            </a:pPr>
            <a:r>
              <a:rPr lang="en" sz="1500" b="1" i="1">
                <a:solidFill>
                  <a:schemeClr val="accent3"/>
                </a:solidFill>
                <a:highlight>
                  <a:srgbClr val="FFFFFF"/>
                </a:highlight>
                <a:latin typeface="Georgia"/>
                <a:ea typeface="Georgia"/>
                <a:cs typeface="Georgia"/>
                <a:sym typeface="Georgia"/>
              </a:rPr>
              <a:t>– How Rod Wave made it from St. Petersburg to music stardom</a:t>
            </a:r>
            <a:endParaRPr sz="1500" b="1" i="1">
              <a:solidFill>
                <a:schemeClr val="accent3"/>
              </a:solidFill>
              <a:highlight>
                <a:srgbClr val="FFFFFF"/>
              </a:highlight>
              <a:latin typeface="Georgia"/>
              <a:ea typeface="Georgia"/>
              <a:cs typeface="Georgia"/>
              <a:sym typeface="Georgia"/>
            </a:endParaRPr>
          </a:p>
          <a:p>
            <a:pPr marL="0" lvl="0" indent="0" algn="l" rtl="0">
              <a:spcBef>
                <a:spcPts val="1200"/>
              </a:spcBef>
              <a:spcAft>
                <a:spcPts val="0"/>
              </a:spcAft>
              <a:buNone/>
            </a:pPr>
            <a:endParaRPr sz="1300" b="1">
              <a:solidFill>
                <a:srgbClr val="333333"/>
              </a:solidFill>
              <a:highlight>
                <a:srgbClr val="FFFF00"/>
              </a:highlight>
              <a:latin typeface="Georgia"/>
              <a:ea typeface="Georgia"/>
              <a:cs typeface="Georgia"/>
              <a:sym typeface="Georgia"/>
            </a:endParaRPr>
          </a:p>
          <a:p>
            <a:pPr marL="0" lvl="0" indent="0" algn="l" rtl="0">
              <a:spcBef>
                <a:spcPts val="1200"/>
              </a:spcBef>
              <a:spcAft>
                <a:spcPts val="0"/>
              </a:spcAft>
              <a:buNone/>
            </a:pPr>
            <a:endParaRPr sz="1300" b="1">
              <a:solidFill>
                <a:srgbClr val="333333"/>
              </a:solidFill>
              <a:highlight>
                <a:srgbClr val="FFFFFF"/>
              </a:highlight>
              <a:latin typeface="Georgia"/>
              <a:ea typeface="Georgia"/>
              <a:cs typeface="Georgia"/>
              <a:sym typeface="Georgia"/>
            </a:endParaRPr>
          </a:p>
          <a:p>
            <a:pPr marL="0" lvl="0" indent="0" algn="l" rtl="0">
              <a:spcBef>
                <a:spcPts val="1200"/>
              </a:spcBef>
              <a:spcAft>
                <a:spcPts val="1200"/>
              </a:spcAft>
              <a:buNone/>
            </a:pPr>
            <a:endParaRPr sz="1300" b="1">
              <a:solidFill>
                <a:srgbClr val="333333"/>
              </a:solidFill>
              <a:highlight>
                <a:srgbClr val="FFFFFF"/>
              </a:highlight>
              <a:latin typeface="Georgia"/>
              <a:ea typeface="Georgia"/>
              <a:cs typeface="Georgia"/>
              <a:sym typeface="Georgia"/>
            </a:endParaRPr>
          </a:p>
        </p:txBody>
      </p:sp>
      <p:sp>
        <p:nvSpPr>
          <p:cNvPr id="253" name="Google Shape;253;p45"/>
          <p:cNvSpPr txBox="1">
            <a:spLocks noGrp="1"/>
          </p:cNvSpPr>
          <p:nvPr>
            <p:ph type="title"/>
          </p:nvPr>
        </p:nvSpPr>
        <p:spPr>
          <a:xfrm>
            <a:off x="311700" y="38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Facebook</a:t>
            </a:r>
            <a:endParaRPr>
              <a:solidFill>
                <a:schemeClr val="accen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6"/>
          <p:cNvSpPr txBox="1">
            <a:spLocks noGrp="1"/>
          </p:cNvSpPr>
          <p:nvPr>
            <p:ph type="title"/>
          </p:nvPr>
        </p:nvSpPr>
        <p:spPr>
          <a:xfrm>
            <a:off x="311700" y="311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Facebook</a:t>
            </a:r>
            <a:endParaRPr/>
          </a:p>
        </p:txBody>
      </p:sp>
      <p:sp>
        <p:nvSpPr>
          <p:cNvPr id="259" name="Google Shape;259;p46"/>
          <p:cNvSpPr txBox="1"/>
          <p:nvPr/>
        </p:nvSpPr>
        <p:spPr>
          <a:xfrm>
            <a:off x="311700" y="884050"/>
            <a:ext cx="8142300" cy="3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1C1D"/>
                </a:solidFill>
                <a:latin typeface="Georgia"/>
                <a:ea typeface="Georgia"/>
                <a:cs typeface="Georgia"/>
                <a:sym typeface="Georgia"/>
              </a:rPr>
              <a:t>There was the 81-year-old man whose winter home was ruined, who was despondent over the loss of his belongings.</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 65-year-old man in Cape Coral </a:t>
            </a:r>
            <a:r>
              <a:rPr lang="en" sz="1200">
                <a:solidFill>
                  <a:srgbClr val="1D1C1D"/>
                </a:solidFill>
                <a:highlight>
                  <a:srgbClr val="FFFF00"/>
                </a:highlight>
                <a:latin typeface="Georgia"/>
                <a:ea typeface="Georgia"/>
                <a:cs typeface="Georgia"/>
                <a:sym typeface="Georgia"/>
              </a:rPr>
              <a:t>who had struggled with mental illness most of his life, who had faced housing insecurity once before and was scared to do so again.</a:t>
            </a:r>
            <a:r>
              <a:rPr lang="en" sz="1200">
                <a:solidFill>
                  <a:srgbClr val="1D1C1D"/>
                </a:solidFill>
                <a:latin typeface="Georgia"/>
                <a:ea typeface="Georgia"/>
                <a:cs typeface="Georgia"/>
                <a:sym typeface="Georgia"/>
              </a:rPr>
              <a:t> He left a note making reference to the destruction of his home.</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There was the 79-year-old staunch conservative who wore suspenders and a sun hat. He was a bookish man, described by one neighbor, who had a military background working with submarines. He had gotten rid of his insurance a few months earlier. Overwhelmed by Ian’s damage, he quickly sold his home for little money to “We Buy Ugly Houses,” but by November, he’d become distraught by the decision and unsure of where he would live.</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latin typeface="Georgia"/>
                <a:ea typeface="Georgia"/>
                <a:cs typeface="Georgia"/>
                <a:sym typeface="Georgia"/>
              </a:rPr>
              <a:t>Then, there was the 69-year-old </a:t>
            </a:r>
            <a:r>
              <a:rPr lang="en" sz="1200">
                <a:solidFill>
                  <a:srgbClr val="1D1C1D"/>
                </a:solidFill>
                <a:highlight>
                  <a:srgbClr val="FFFF00"/>
                </a:highlight>
                <a:latin typeface="Georgia"/>
                <a:ea typeface="Georgia"/>
                <a:cs typeface="Georgia"/>
                <a:sym typeface="Georgia"/>
              </a:rPr>
              <a:t>retired nurse</a:t>
            </a:r>
            <a:r>
              <a:rPr lang="en" sz="1200">
                <a:solidFill>
                  <a:srgbClr val="1D1C1D"/>
                </a:solidFill>
                <a:latin typeface="Georgia"/>
                <a:ea typeface="Georgia"/>
                <a:cs typeface="Georgia"/>
                <a:sym typeface="Georgia"/>
              </a:rPr>
              <a:t> living on Pine Island. </a:t>
            </a:r>
            <a:r>
              <a:rPr lang="en" sz="1200">
                <a:solidFill>
                  <a:srgbClr val="1D1C1D"/>
                </a:solidFill>
                <a:highlight>
                  <a:srgbClr val="FFFF00"/>
                </a:highlight>
                <a:latin typeface="Georgia"/>
                <a:ea typeface="Georgia"/>
                <a:cs typeface="Georgia"/>
                <a:sym typeface="Georgia"/>
              </a:rPr>
              <a:t>She was still grieving the husband she’d been with for 36 years, who had died the year prior. They’d moved from Michigan so he could live out his dream of boating on warm waters. </a:t>
            </a:r>
            <a:r>
              <a:rPr lang="en" sz="1200">
                <a:solidFill>
                  <a:srgbClr val="1D1C1D"/>
                </a:solidFill>
                <a:latin typeface="Georgia"/>
                <a:ea typeface="Georgia"/>
                <a:cs typeface="Georgia"/>
                <a:sym typeface="Georgia"/>
              </a:rPr>
              <a:t>After Ian hit, she confided in neighbors that she was frustrated with her insurance company, with whom she was fighting over her claim. She was depressed, she said, because of the piles of debris strewn around town now two months later.</a:t>
            </a: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r>
              <a:rPr lang="en" sz="1200">
                <a:solidFill>
                  <a:srgbClr val="1D1C1D"/>
                </a:solidFill>
                <a:highlight>
                  <a:srgbClr val="FFFF00"/>
                </a:highlight>
                <a:latin typeface="Georgia"/>
                <a:ea typeface="Georgia"/>
                <a:cs typeface="Georgia"/>
                <a:sym typeface="Georgia"/>
              </a:rPr>
              <a:t>Her body was found after she didn’t show up to family Thanksgiving.</a:t>
            </a:r>
            <a:endParaRPr sz="1200">
              <a:solidFill>
                <a:srgbClr val="1D1C1D"/>
              </a:solidFill>
              <a:highlight>
                <a:srgbClr val="FFFF00"/>
              </a:highlight>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lnSpc>
                <a:spcPct val="115000"/>
              </a:lnSpc>
              <a:spcBef>
                <a:spcPts val="0"/>
              </a:spcBef>
              <a:spcAft>
                <a:spcPts val="0"/>
              </a:spcAft>
              <a:buNone/>
            </a:pPr>
            <a:r>
              <a:rPr lang="en" sz="1500" b="1" i="1">
                <a:solidFill>
                  <a:schemeClr val="accent3"/>
                </a:solidFill>
                <a:highlight>
                  <a:schemeClr val="lt1"/>
                </a:highlight>
                <a:latin typeface="Georgia"/>
                <a:ea typeface="Georgia"/>
                <a:cs typeface="Georgia"/>
                <a:sym typeface="Georgia"/>
              </a:rPr>
              <a:t>– 6 people died by suicide in the aftermath of Hurricane Ian. Experts fear more.</a:t>
            </a:r>
            <a:endParaRPr sz="1200" b="1">
              <a:solidFill>
                <a:schemeClr val="accent3"/>
              </a:solidFill>
              <a:latin typeface="Georgia"/>
              <a:ea typeface="Georgia"/>
              <a:cs typeface="Georgia"/>
              <a:sym typeface="Georgia"/>
            </a:endParaRPr>
          </a:p>
          <a:p>
            <a:pPr marL="0" lvl="0" indent="0" algn="l" rtl="0">
              <a:spcBef>
                <a:spcPts val="120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a:p>
            <a:pPr marL="0" lvl="0" indent="0" algn="l" rtl="0">
              <a:spcBef>
                <a:spcPts val="0"/>
              </a:spcBef>
              <a:spcAft>
                <a:spcPts val="0"/>
              </a:spcAft>
              <a:buNone/>
            </a:pPr>
            <a:endParaRPr sz="1200">
              <a:solidFill>
                <a:srgbClr val="1D1C1D"/>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News clips and Instagram posts</a:t>
            </a:r>
            <a:endParaRPr>
              <a:solidFill>
                <a:schemeClr val="accent2"/>
              </a:solidFill>
            </a:endParaRPr>
          </a:p>
          <a:p>
            <a:pPr marL="0" lvl="0" indent="0" algn="l" rtl="0">
              <a:spcBef>
                <a:spcPts val="0"/>
              </a:spcBef>
              <a:spcAft>
                <a:spcPts val="0"/>
              </a:spcAft>
              <a:buNone/>
            </a:pPr>
            <a:endParaRPr/>
          </a:p>
        </p:txBody>
      </p:sp>
      <p:sp>
        <p:nvSpPr>
          <p:cNvPr id="265" name="Google Shape;265;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2900"/>
              </a:spcBef>
              <a:spcAft>
                <a:spcPts val="0"/>
              </a:spcAft>
              <a:buNone/>
            </a:pPr>
            <a:r>
              <a:rPr lang="en" sz="1450">
                <a:solidFill>
                  <a:srgbClr val="333333"/>
                </a:solidFill>
                <a:latin typeface="Georgia"/>
                <a:ea typeface="Georgia"/>
                <a:cs typeface="Georgia"/>
                <a:sym typeface="Georgia"/>
              </a:rPr>
              <a:t>So on the evening of Feb. 2, 2024, Clearwater police officer Matthew Bremis listened as Petersen described the Camaro, the messages, her mounting anxiety. “You took 20 years of my life,” Scoza had sent in a text riddled with typos. “I’m not done. Be careful.”</a:t>
            </a:r>
            <a:endParaRPr sz="1450">
              <a:solidFill>
                <a:srgbClr val="333333"/>
              </a:solidFill>
              <a:latin typeface="Georgia"/>
              <a:ea typeface="Georgia"/>
              <a:cs typeface="Georgia"/>
              <a:sym typeface="Georgia"/>
            </a:endParaRPr>
          </a:p>
          <a:p>
            <a:pPr marL="0" lvl="0" indent="0" algn="l" rtl="0">
              <a:spcBef>
                <a:spcPts val="2900"/>
              </a:spcBef>
              <a:spcAft>
                <a:spcPts val="0"/>
              </a:spcAft>
              <a:buNone/>
            </a:pPr>
            <a:r>
              <a:rPr lang="en" sz="1450">
                <a:solidFill>
                  <a:srgbClr val="333333"/>
                </a:solidFill>
                <a:latin typeface="Georgia"/>
                <a:ea typeface="Georgia"/>
                <a:cs typeface="Georgia"/>
                <a:sym typeface="Georgia"/>
              </a:rPr>
              <a:t>In two years on the force, Bremis had won accolades. </a:t>
            </a:r>
            <a:r>
              <a:rPr lang="en" sz="1450">
                <a:solidFill>
                  <a:srgbClr val="333333"/>
                </a:solidFill>
                <a:highlight>
                  <a:srgbClr val="FFFF00"/>
                </a:highlight>
                <a:latin typeface="Georgia"/>
                <a:ea typeface="Georgia"/>
                <a:cs typeface="Georgia"/>
                <a:sym typeface="Georgia"/>
              </a:rPr>
              <a:t>As a new recruit, the former college linebacker garnered praise for calming a 10-year-old girl with autism running through traffic.</a:t>
            </a:r>
            <a:r>
              <a:rPr lang="en" sz="1450">
                <a:solidFill>
                  <a:srgbClr val="333333"/>
                </a:solidFill>
                <a:latin typeface="Georgia"/>
                <a:ea typeface="Georgia"/>
                <a:cs typeface="Georgia"/>
                <a:sym typeface="Georgia"/>
              </a:rPr>
              <a:t> In 2023, a community group named him the department’s </a:t>
            </a:r>
            <a:r>
              <a:rPr lang="en" sz="1450">
                <a:solidFill>
                  <a:srgbClr val="333333"/>
                </a:solidFill>
                <a:highlight>
                  <a:srgbClr val="FFFF00"/>
                </a:highlight>
                <a:latin typeface="Georgia"/>
                <a:ea typeface="Georgia"/>
                <a:cs typeface="Georgia"/>
                <a:sym typeface="Georgia"/>
              </a:rPr>
              <a:t>“Officer of the Year.”</a:t>
            </a:r>
            <a:endParaRPr sz="1450">
              <a:solidFill>
                <a:srgbClr val="333333"/>
              </a:solidFill>
              <a:highlight>
                <a:srgbClr val="FFFF00"/>
              </a:highlight>
              <a:latin typeface="Georgia"/>
              <a:ea typeface="Georgia"/>
              <a:cs typeface="Georgia"/>
              <a:sym typeface="Georgia"/>
            </a:endParaRPr>
          </a:p>
          <a:p>
            <a:pPr marL="0" lvl="0" indent="0" algn="l" rtl="0">
              <a:spcBef>
                <a:spcPts val="2900"/>
              </a:spcBef>
              <a:spcAft>
                <a:spcPts val="120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Scouting the scene</a:t>
            </a:r>
            <a:endParaRPr>
              <a:solidFill>
                <a:schemeClr val="accent2"/>
              </a:solidFill>
            </a:endParaRPr>
          </a:p>
        </p:txBody>
      </p:sp>
      <p:sp>
        <p:nvSpPr>
          <p:cNvPr id="271" name="Google Shape;271;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2900"/>
              </a:spcBef>
              <a:spcAft>
                <a:spcPts val="0"/>
              </a:spcAft>
              <a:buNone/>
            </a:pPr>
            <a:r>
              <a:rPr lang="en" sz="1300">
                <a:solidFill>
                  <a:srgbClr val="333333"/>
                </a:solidFill>
                <a:latin typeface="Georgia"/>
                <a:ea typeface="Georgia"/>
                <a:cs typeface="Georgia"/>
                <a:sym typeface="Georgia"/>
              </a:rPr>
              <a:t>They filed into the county courtroom, that </a:t>
            </a:r>
            <a:r>
              <a:rPr lang="en" sz="1300">
                <a:solidFill>
                  <a:srgbClr val="333333"/>
                </a:solidFill>
                <a:highlight>
                  <a:srgbClr val="FFFF00"/>
                </a:highlight>
                <a:latin typeface="Georgia"/>
                <a:ea typeface="Georgia"/>
                <a:cs typeface="Georgia"/>
                <a:sym typeface="Georgia"/>
              </a:rPr>
              <a:t>drably carpeted chamber </a:t>
            </a:r>
            <a:r>
              <a:rPr lang="en" sz="1300">
                <a:solidFill>
                  <a:srgbClr val="333333"/>
                </a:solidFill>
                <a:latin typeface="Georgia"/>
                <a:ea typeface="Georgia"/>
                <a:cs typeface="Georgia"/>
                <a:sym typeface="Georgia"/>
              </a:rPr>
              <a:t>where lives change every day. When Ashley saw her husband in orange, the blood rushed from her face. He was on a screen, videoing in from jail.</a:t>
            </a:r>
            <a:endParaRPr sz="1300">
              <a:solidFill>
                <a:srgbClr val="333333"/>
              </a:solidFill>
              <a:latin typeface="Georgia"/>
              <a:ea typeface="Georgia"/>
              <a:cs typeface="Georgia"/>
              <a:sym typeface="Georgia"/>
            </a:endParaRPr>
          </a:p>
          <a:p>
            <a:pPr marL="0" lvl="0" indent="0" algn="l" rtl="0">
              <a:spcBef>
                <a:spcPts val="2900"/>
              </a:spcBef>
              <a:spcAft>
                <a:spcPts val="0"/>
              </a:spcAft>
              <a:buNone/>
            </a:pPr>
            <a:r>
              <a:rPr lang="en" sz="1300">
                <a:solidFill>
                  <a:srgbClr val="333333"/>
                </a:solidFill>
                <a:latin typeface="Georgia"/>
                <a:ea typeface="Georgia"/>
                <a:cs typeface="Georgia"/>
                <a:sym typeface="Georgia"/>
              </a:rPr>
              <a:t>“He can’t see her, by the way,” the judge said, signaling to Ashley. “I just want her to know that … so she’s comfortable.”</a:t>
            </a:r>
            <a:endParaRPr sz="1300">
              <a:solidFill>
                <a:srgbClr val="333333"/>
              </a:solidFill>
              <a:latin typeface="Georgia"/>
              <a:ea typeface="Georgia"/>
              <a:cs typeface="Georgia"/>
              <a:sym typeface="Georgia"/>
            </a:endParaRPr>
          </a:p>
          <a:p>
            <a:pPr marL="0" lvl="0" indent="0" algn="l" rtl="0">
              <a:spcBef>
                <a:spcPts val="2900"/>
              </a:spcBef>
              <a:spcAft>
                <a:spcPts val="0"/>
              </a:spcAft>
              <a:buNone/>
            </a:pPr>
            <a:r>
              <a:rPr lang="en" sz="1500" b="1" i="1">
                <a:solidFill>
                  <a:schemeClr val="accent3"/>
                </a:solidFill>
                <a:highlight>
                  <a:schemeClr val="lt1"/>
                </a:highlight>
                <a:latin typeface="Georgia"/>
                <a:ea typeface="Georgia"/>
                <a:cs typeface="Georgia"/>
                <a:sym typeface="Georgia"/>
              </a:rPr>
              <a:t>– She left her abusive ex. Could she stay away?</a:t>
            </a:r>
            <a:endParaRPr sz="1300">
              <a:solidFill>
                <a:srgbClr val="333333"/>
              </a:solidFill>
              <a:latin typeface="Georgia"/>
              <a:ea typeface="Georgia"/>
              <a:cs typeface="Georgia"/>
              <a:sym typeface="Georgia"/>
            </a:endParaRPr>
          </a:p>
          <a:p>
            <a:pPr marL="0" lvl="0" indent="0" algn="l" rtl="0">
              <a:spcBef>
                <a:spcPts val="2900"/>
              </a:spcBef>
              <a:spcAft>
                <a:spcPts val="2900"/>
              </a:spcAft>
              <a:buNone/>
            </a:pPr>
            <a:endParaRPr sz="1300">
              <a:solidFill>
                <a:srgbClr val="333333"/>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9"/>
          <p:cNvSpPr txBox="1">
            <a:spLocks noGrp="1"/>
          </p:cNvSpPr>
          <p:nvPr>
            <p:ph type="title"/>
          </p:nvPr>
        </p:nvSpPr>
        <p:spPr>
          <a:xfrm>
            <a:off x="311700" y="445025"/>
            <a:ext cx="85206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The great big sleuth</a:t>
            </a:r>
            <a:endParaRPr>
              <a:solidFill>
                <a:schemeClr val="accent2"/>
              </a:solidFill>
            </a:endParaRPr>
          </a:p>
        </p:txBody>
      </p:sp>
      <p:sp>
        <p:nvSpPr>
          <p:cNvPr id="277" name="Google Shape;277;p49"/>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300">
                <a:solidFill>
                  <a:srgbClr val="333333"/>
                </a:solidFill>
                <a:highlight>
                  <a:srgbClr val="FFFFFF"/>
                </a:highlight>
                <a:latin typeface="Georgia"/>
                <a:ea typeface="Georgia"/>
                <a:cs typeface="Georgia"/>
                <a:sym typeface="Georgia"/>
              </a:rPr>
              <a:t>Barbara Grams lived close to downtown, a 19-year-old with lots of friends. She worked a fast food job at the Tampa Bay Center mall, taking it seriously enough to report an employee for stealing from the register — though not so seriously that she didn’t slip free baked potatoes to her friends. Her boss noticed she hung out with “acid rocker types.”  </a:t>
            </a:r>
            <a:r>
              <a:rPr lang="en" sz="1300" b="1">
                <a:solidFill>
                  <a:srgbClr val="333333"/>
                </a:solidFill>
                <a:highlight>
                  <a:srgbClr val="FFFF00"/>
                </a:highlight>
                <a:latin typeface="Georgia"/>
                <a:ea typeface="Georgia"/>
                <a:cs typeface="Georgia"/>
                <a:sym typeface="Georgia"/>
              </a:rPr>
              <a:t>– This paragraph combines at least four different police records</a:t>
            </a:r>
            <a:endParaRPr sz="1300" b="1">
              <a:solidFill>
                <a:srgbClr val="333333"/>
              </a:solidFill>
              <a:highlight>
                <a:srgbClr val="FFFF00"/>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Late that August, as the skylights darkened, Grams wound down a shift at the Hot Potato, spooning cheese sauce and turkey cubes onto steaming spuds. </a:t>
            </a:r>
            <a:r>
              <a:rPr lang="en" sz="1300">
                <a:solidFill>
                  <a:srgbClr val="333333"/>
                </a:solidFill>
                <a:highlight>
                  <a:srgbClr val="FFFF00"/>
                </a:highlight>
                <a:latin typeface="Georgia"/>
                <a:ea typeface="Georgia"/>
                <a:cs typeface="Georgia"/>
                <a:sym typeface="Georgia"/>
              </a:rPr>
              <a:t>– </a:t>
            </a:r>
            <a:r>
              <a:rPr lang="en" sz="1300" b="1">
                <a:solidFill>
                  <a:srgbClr val="333333"/>
                </a:solidFill>
                <a:highlight>
                  <a:srgbClr val="FFFF00"/>
                </a:highlight>
                <a:latin typeface="Georgia"/>
                <a:ea typeface="Georgia"/>
                <a:cs typeface="Georgia"/>
                <a:sym typeface="Georgia"/>
              </a:rPr>
              <a:t>We looked up what time sunset was on that date, looked at photos of the since-demolished mall to see the skylights, and through much digging found an old menu for the restaurant on newspapers.com</a:t>
            </a:r>
            <a:endParaRPr sz="1300" b="1">
              <a:solidFill>
                <a:srgbClr val="333333"/>
              </a:solidFill>
              <a:highlight>
                <a:srgbClr val="FFFF00"/>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She clocked out past 9 p.m., after workers rolled down security cages and exited past the dormant carousel and the “Risky Business” movie poster with Tom Cruise peering over his Ray-Bans. </a:t>
            </a:r>
            <a:r>
              <a:rPr lang="en" sz="1300" b="1">
                <a:solidFill>
                  <a:srgbClr val="333333"/>
                </a:solidFill>
                <a:highlight>
                  <a:srgbClr val="FFFF00"/>
                </a:highlight>
                <a:latin typeface="Georgia"/>
                <a:ea typeface="Georgia"/>
                <a:cs typeface="Georgia"/>
                <a:sym typeface="Georgia"/>
              </a:rPr>
              <a:t>– police records for the time/exit,  old newspaper clips to see what movie was playing, history website for carousel date and photos</a:t>
            </a:r>
            <a:endParaRPr sz="1300" b="1">
              <a:solidFill>
                <a:srgbClr val="333333"/>
              </a:solidFill>
              <a:highlight>
                <a:srgbClr val="FFFF00"/>
              </a:highlight>
              <a:latin typeface="Georgia"/>
              <a:ea typeface="Georgia"/>
              <a:cs typeface="Georgia"/>
              <a:sym typeface="Georgia"/>
            </a:endParaRPr>
          </a:p>
          <a:p>
            <a:pPr marL="0" lvl="0" indent="0" algn="l" rtl="0">
              <a:spcBef>
                <a:spcPts val="1200"/>
              </a:spcBef>
              <a:spcAft>
                <a:spcPts val="0"/>
              </a:spcAft>
              <a:buNone/>
            </a:pPr>
            <a:r>
              <a:rPr lang="en" sz="1300">
                <a:solidFill>
                  <a:srgbClr val="333333"/>
                </a:solidFill>
                <a:highlight>
                  <a:srgbClr val="FFFFFF"/>
                </a:highlight>
                <a:latin typeface="Georgia"/>
                <a:ea typeface="Georgia"/>
                <a:cs typeface="Georgia"/>
                <a:sym typeface="Georgia"/>
              </a:rPr>
              <a:t>She stepped into the warm Tampa air, a thin braid swinging in her loose brown hair. She crossed the mall parking lot with the Buccaneers’ sombrero-shaped stadium at her back.</a:t>
            </a:r>
            <a:r>
              <a:rPr lang="en" sz="1300" b="1">
                <a:solidFill>
                  <a:srgbClr val="333333"/>
                </a:solidFill>
                <a:highlight>
                  <a:srgbClr val="FFFF00"/>
                </a:highlight>
                <a:latin typeface="Georgia"/>
                <a:ea typeface="Georgia"/>
                <a:cs typeface="Georgia"/>
                <a:sym typeface="Georgia"/>
              </a:rPr>
              <a:t>– weather records / police report / google maps.</a:t>
            </a:r>
            <a:endParaRPr sz="1300" b="1">
              <a:solidFill>
                <a:srgbClr val="333333"/>
              </a:solidFill>
              <a:highlight>
                <a:srgbClr val="FFFF00"/>
              </a:highlight>
              <a:latin typeface="Georgia"/>
              <a:ea typeface="Georgia"/>
              <a:cs typeface="Georgia"/>
              <a:sym typeface="Georgia"/>
            </a:endParaRPr>
          </a:p>
          <a:p>
            <a:pPr marL="0" lvl="0" indent="0" algn="l" rtl="0">
              <a:spcBef>
                <a:spcPts val="1200"/>
              </a:spcBef>
              <a:spcAft>
                <a:spcPts val="1200"/>
              </a:spcAft>
              <a:buNone/>
            </a:pPr>
            <a:r>
              <a:rPr lang="en" sz="1500" b="1" i="1">
                <a:solidFill>
                  <a:schemeClr val="accent3"/>
                </a:solidFill>
                <a:highlight>
                  <a:schemeClr val="lt1"/>
                </a:highlight>
                <a:latin typeface="Georgia"/>
                <a:ea typeface="Georgia"/>
                <a:cs typeface="Georgia"/>
                <a:sym typeface="Georgia"/>
              </a:rPr>
              <a:t>– The Marked Man</a:t>
            </a:r>
            <a:endParaRPr sz="1300" b="1">
              <a:solidFill>
                <a:srgbClr val="333333"/>
              </a:solidFill>
              <a:highlight>
                <a:srgbClr val="FFFF00"/>
              </a:highlight>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1"/>
        <p:cNvGrpSpPr/>
        <p:nvPr/>
      </p:nvGrpSpPr>
      <p:grpSpPr>
        <a:xfrm>
          <a:off x="0" y="0"/>
          <a:ext cx="0" cy="0"/>
          <a:chOff x="0" y="0"/>
          <a:chExt cx="0" cy="0"/>
        </a:xfrm>
      </p:grpSpPr>
      <p:sp>
        <p:nvSpPr>
          <p:cNvPr id="282" name="Google Shape;28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3" name="Google Shape;283;p50"/>
          <p:cNvSpPr txBox="1">
            <a:spLocks noGrp="1"/>
          </p:cNvSpPr>
          <p:nvPr>
            <p:ph type="body" idx="1"/>
          </p:nvPr>
        </p:nvSpPr>
        <p:spPr>
          <a:xfrm>
            <a:off x="311700" y="172710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7000" b="1">
                <a:solidFill>
                  <a:schemeClr val="lt1"/>
                </a:solidFill>
              </a:rPr>
              <a:t>QUESTIONS?</a:t>
            </a:r>
            <a:endParaRPr sz="7000" b="1">
              <a:solidFill>
                <a:schemeClr val="lt1"/>
              </a:solidFill>
            </a:endParaRPr>
          </a:p>
          <a:p>
            <a:pPr marL="0" lvl="0" indent="0" algn="l" rtl="0">
              <a:spcBef>
                <a:spcPts val="1200"/>
              </a:spcBef>
              <a:spcAft>
                <a:spcPts val="1200"/>
              </a:spcAft>
              <a:buNone/>
            </a:pPr>
            <a:endParaRPr/>
          </a:p>
        </p:txBody>
      </p:sp>
      <p:sp>
        <p:nvSpPr>
          <p:cNvPr id="284" name="Google Shape;284;p50"/>
          <p:cNvSpPr txBox="1"/>
          <p:nvPr/>
        </p:nvSpPr>
        <p:spPr>
          <a:xfrm>
            <a:off x="1904975" y="3239850"/>
            <a:ext cx="64722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Proxima Nova"/>
                <a:ea typeface="Proxima Nova"/>
                <a:cs typeface="Proxima Nova"/>
                <a:sym typeface="Proxima Nova"/>
              </a:rPr>
              <a:t>Lauren Peace</a:t>
            </a:r>
            <a:endParaRPr sz="180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1800">
                <a:solidFill>
                  <a:schemeClr val="lt1"/>
                </a:solidFill>
                <a:latin typeface="Proxima Nova"/>
                <a:ea typeface="Proxima Nova"/>
                <a:cs typeface="Proxima Nova"/>
                <a:sym typeface="Proxima Nova"/>
              </a:rPr>
              <a:t>EMAIL: Lpeace@TampaBay.Com</a:t>
            </a:r>
            <a:endParaRPr sz="1800">
              <a:solidFill>
                <a:schemeClr val="lt1"/>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xfrm>
            <a:off x="618450" y="1065325"/>
            <a:ext cx="7661400" cy="3234600"/>
          </a:xfrm>
          <a:prstGeom prst="rect">
            <a:avLst/>
          </a:prstGeom>
        </p:spPr>
        <p:txBody>
          <a:bodyPr spcFirstLastPara="1" wrap="square" lIns="91425" tIns="91425" rIns="91425" bIns="91425" anchor="t" anchorCtr="0">
            <a:normAutofit fontScale="70000"/>
          </a:bodyPr>
          <a:lstStyle/>
          <a:p>
            <a:pPr marL="0" lvl="0" indent="0" algn="l" rtl="0">
              <a:spcBef>
                <a:spcPts val="2900"/>
              </a:spcBef>
              <a:spcAft>
                <a:spcPts val="0"/>
              </a:spcAft>
              <a:buNone/>
            </a:pPr>
            <a:r>
              <a:rPr lang="en" sz="2075">
                <a:solidFill>
                  <a:srgbClr val="333333"/>
                </a:solidFill>
                <a:highlight>
                  <a:srgbClr val="FFFFFF"/>
                </a:highlight>
                <a:latin typeface="Georgia"/>
                <a:ea typeface="Georgia"/>
                <a:cs typeface="Georgia"/>
                <a:sym typeface="Georgia"/>
              </a:rPr>
              <a:t>From the </a:t>
            </a:r>
            <a:r>
              <a:rPr lang="en" sz="2075">
                <a:solidFill>
                  <a:srgbClr val="333333"/>
                </a:solidFill>
                <a:highlight>
                  <a:srgbClr val="FFFF00"/>
                </a:highlight>
                <a:latin typeface="Georgia"/>
                <a:ea typeface="Georgia"/>
                <a:cs typeface="Georgia"/>
                <a:sym typeface="Georgia"/>
              </a:rPr>
              <a:t>second-story porch</a:t>
            </a:r>
            <a:r>
              <a:rPr lang="en" sz="2075">
                <a:solidFill>
                  <a:srgbClr val="333333"/>
                </a:solidFill>
                <a:highlight>
                  <a:srgbClr val="FFFFFF"/>
                </a:highlight>
                <a:latin typeface="Georgia"/>
                <a:ea typeface="Georgia"/>
                <a:cs typeface="Georgia"/>
                <a:sym typeface="Georgia"/>
              </a:rPr>
              <a:t> of the Palm Harbor Inn, Jennifer Spencer leaned back in a folding chair and watched as her 5-year-old granddaughter plunged a wood chip into a sun-dried cockroach.</a:t>
            </a:r>
            <a:endParaRPr sz="2075">
              <a:solidFill>
                <a:srgbClr val="333333"/>
              </a:solidFill>
              <a:highlight>
                <a:srgbClr val="FFFFFF"/>
              </a:highlight>
              <a:latin typeface="Georgia"/>
              <a:ea typeface="Georgia"/>
              <a:cs typeface="Georgia"/>
              <a:sym typeface="Georgia"/>
            </a:endParaRPr>
          </a:p>
          <a:p>
            <a:pPr marL="0" lvl="0" indent="0" algn="l" rtl="0">
              <a:spcBef>
                <a:spcPts val="2900"/>
              </a:spcBef>
              <a:spcAft>
                <a:spcPts val="0"/>
              </a:spcAft>
              <a:buNone/>
            </a:pPr>
            <a:r>
              <a:rPr lang="en" sz="2075">
                <a:solidFill>
                  <a:srgbClr val="333333"/>
                </a:solidFill>
                <a:highlight>
                  <a:srgbClr val="FFFF00"/>
                </a:highlight>
                <a:latin typeface="Georgia"/>
                <a:ea typeface="Georgia"/>
                <a:cs typeface="Georgia"/>
                <a:sym typeface="Georgia"/>
              </a:rPr>
              <a:t>“Ellie!” Jennifer gasped. “Really?”</a:t>
            </a:r>
            <a:endParaRPr sz="2075">
              <a:solidFill>
                <a:srgbClr val="333333"/>
              </a:solidFill>
              <a:highlight>
                <a:srgbClr val="FFFF00"/>
              </a:highlight>
              <a:latin typeface="Georgia"/>
              <a:ea typeface="Georgia"/>
              <a:cs typeface="Georgia"/>
              <a:sym typeface="Georgia"/>
            </a:endParaRPr>
          </a:p>
          <a:p>
            <a:pPr marL="0" lvl="0" indent="0" algn="l" rtl="0">
              <a:spcBef>
                <a:spcPts val="2900"/>
              </a:spcBef>
              <a:spcAft>
                <a:spcPts val="0"/>
              </a:spcAft>
              <a:buNone/>
            </a:pPr>
            <a:r>
              <a:rPr lang="en" sz="2075">
                <a:solidFill>
                  <a:srgbClr val="333333"/>
                </a:solidFill>
                <a:latin typeface="Georgia"/>
                <a:ea typeface="Georgia"/>
                <a:cs typeface="Georgia"/>
                <a:sym typeface="Georgia"/>
              </a:rPr>
              <a:t>Crouched low on </a:t>
            </a:r>
            <a:r>
              <a:rPr lang="en" sz="2075">
                <a:solidFill>
                  <a:srgbClr val="333333"/>
                </a:solidFill>
                <a:highlight>
                  <a:srgbClr val="FFFF00"/>
                </a:highlight>
                <a:latin typeface="Georgia"/>
                <a:ea typeface="Georgia"/>
                <a:cs typeface="Georgia"/>
                <a:sym typeface="Georgia"/>
              </a:rPr>
              <a:t>two bare, dirt-covered feet</a:t>
            </a:r>
            <a:r>
              <a:rPr lang="en" sz="2075">
                <a:solidFill>
                  <a:srgbClr val="333333"/>
                </a:solidFill>
                <a:latin typeface="Georgia"/>
                <a:ea typeface="Georgia"/>
                <a:cs typeface="Georgia"/>
                <a:sym typeface="Georgia"/>
              </a:rPr>
              <a:t>, Ellie dipped her nose toward the concrete.</a:t>
            </a:r>
            <a:endParaRPr sz="2075">
              <a:solidFill>
                <a:srgbClr val="333333"/>
              </a:solidFill>
              <a:latin typeface="Georgia"/>
              <a:ea typeface="Georgia"/>
              <a:cs typeface="Georgia"/>
              <a:sym typeface="Georgia"/>
            </a:endParaRPr>
          </a:p>
          <a:p>
            <a:pPr marL="0" lvl="0" indent="0" algn="l" rtl="0">
              <a:spcBef>
                <a:spcPts val="2900"/>
              </a:spcBef>
              <a:spcAft>
                <a:spcPts val="2900"/>
              </a:spcAft>
              <a:buNone/>
            </a:pPr>
            <a:r>
              <a:rPr lang="en" sz="2075">
                <a:solidFill>
                  <a:srgbClr val="333333"/>
                </a:solidFill>
                <a:latin typeface="Georgia"/>
                <a:ea typeface="Georgia"/>
                <a:cs typeface="Georgia"/>
                <a:sym typeface="Georgia"/>
              </a:rPr>
              <a:t>Her brown curls hung loose in her face, but the kindergartner kept the focus of a surgeon. </a:t>
            </a:r>
            <a:r>
              <a:rPr lang="en" sz="2075">
                <a:solidFill>
                  <a:srgbClr val="333333"/>
                </a:solidFill>
                <a:highlight>
                  <a:srgbClr val="FFFF00"/>
                </a:highlight>
                <a:latin typeface="Georgia"/>
                <a:ea typeface="Georgia"/>
                <a:cs typeface="Georgia"/>
                <a:sym typeface="Georgia"/>
              </a:rPr>
              <a:t>Here on the walkway outside Room 218, there were plenty of pesty patients to practice on.</a:t>
            </a:r>
            <a:endParaRPr sz="1666" b="1" i="1">
              <a:solidFill>
                <a:schemeClr val="accent3"/>
              </a:solidFill>
              <a:highlight>
                <a:srgbClr val="FFFF00"/>
              </a:highlight>
              <a:latin typeface="Georgia"/>
              <a:ea typeface="Georgia"/>
              <a:cs typeface="Georgia"/>
              <a:sym typeface="Georgia"/>
            </a:endParaRPr>
          </a:p>
        </p:txBody>
      </p:sp>
      <p:sp>
        <p:nvSpPr>
          <p:cNvPr id="77" name="Google Shape;77;p16"/>
          <p:cNvSpPr txBox="1"/>
          <p:nvPr/>
        </p:nvSpPr>
        <p:spPr>
          <a:xfrm>
            <a:off x="589050" y="4157875"/>
            <a:ext cx="7720200"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900"/>
              </a:spcBef>
              <a:spcAft>
                <a:spcPts val="2900"/>
              </a:spcAft>
              <a:buNone/>
            </a:pPr>
            <a:r>
              <a:rPr lang="en" sz="1500" b="1" i="1">
                <a:solidFill>
                  <a:schemeClr val="accent3"/>
                </a:solidFill>
                <a:latin typeface="Georgia"/>
                <a:ea typeface="Georgia"/>
                <a:cs typeface="Georgia"/>
                <a:sym typeface="Georgia"/>
              </a:rPr>
              <a:t>— Across Tampa Bay, families cram into motels to avoid life on the street</a:t>
            </a:r>
            <a:endParaRPr sz="1500">
              <a:solidFill>
                <a:schemeClr val="dk2"/>
              </a:solidFill>
              <a:latin typeface="Proxima Nova"/>
              <a:ea typeface="Proxima Nova"/>
              <a:cs typeface="Proxima Nova"/>
              <a:sym typeface="Proxima Nova"/>
            </a:endParaRPr>
          </a:p>
        </p:txBody>
      </p:sp>
      <p:sp>
        <p:nvSpPr>
          <p:cNvPr id="78" name="Google Shape;78;p16"/>
          <p:cNvSpPr txBox="1">
            <a:spLocks noGrp="1"/>
          </p:cNvSpPr>
          <p:nvPr>
            <p:ph type="title"/>
          </p:nvPr>
        </p:nvSpPr>
        <p:spPr>
          <a:xfrm>
            <a:off x="618450" y="449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Capturing a sense of place</a:t>
            </a:r>
            <a:endParaRPr>
              <a:solidFill>
                <a:schemeClr val="accen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body" idx="1"/>
          </p:nvPr>
        </p:nvSpPr>
        <p:spPr>
          <a:xfrm>
            <a:off x="596400" y="877850"/>
            <a:ext cx="7951200" cy="2943900"/>
          </a:xfrm>
          <a:prstGeom prst="rect">
            <a:avLst/>
          </a:prstGeom>
        </p:spPr>
        <p:txBody>
          <a:bodyPr spcFirstLastPara="1" wrap="square" lIns="91425" tIns="91425" rIns="91425" bIns="91425" anchor="t" anchorCtr="0">
            <a:normAutofit fontScale="25000" lnSpcReduction="20000"/>
          </a:bodyPr>
          <a:lstStyle/>
          <a:p>
            <a:pPr marL="0" lvl="0" indent="0" algn="l" rtl="0">
              <a:spcBef>
                <a:spcPts val="2900"/>
              </a:spcBef>
              <a:spcAft>
                <a:spcPts val="0"/>
              </a:spcAft>
              <a:buNone/>
            </a:pPr>
            <a:r>
              <a:rPr lang="en" sz="6100">
                <a:solidFill>
                  <a:srgbClr val="333333"/>
                </a:solidFill>
                <a:highlight>
                  <a:srgbClr val="FFFFFF"/>
                </a:highlight>
                <a:latin typeface="Georgia"/>
                <a:ea typeface="Georgia"/>
                <a:cs typeface="Georgia"/>
                <a:sym typeface="Georgia"/>
              </a:rPr>
              <a:t>He drives to a nondescript business park and unlocks a nondescript office that </a:t>
            </a:r>
            <a:r>
              <a:rPr lang="en" sz="6100">
                <a:solidFill>
                  <a:srgbClr val="333333"/>
                </a:solidFill>
                <a:highlight>
                  <a:srgbClr val="FFFF00"/>
                </a:highlight>
                <a:latin typeface="Georgia"/>
                <a:ea typeface="Georgia"/>
                <a:cs typeface="Georgia"/>
                <a:sym typeface="Georgia"/>
              </a:rPr>
              <a:t>smells strongly of new carpet.</a:t>
            </a:r>
            <a:endParaRPr sz="6100">
              <a:solidFill>
                <a:srgbClr val="333333"/>
              </a:solidFill>
              <a:highlight>
                <a:srgbClr val="FFFF00"/>
              </a:highlight>
              <a:latin typeface="Georgia"/>
              <a:ea typeface="Georgia"/>
              <a:cs typeface="Georgia"/>
              <a:sym typeface="Georgia"/>
            </a:endParaRPr>
          </a:p>
          <a:p>
            <a:pPr marL="0" lvl="0" indent="0" algn="l" rtl="0">
              <a:spcBef>
                <a:spcPts val="2900"/>
              </a:spcBef>
              <a:spcAft>
                <a:spcPts val="0"/>
              </a:spcAft>
              <a:buNone/>
            </a:pPr>
            <a:r>
              <a:rPr lang="en" sz="6100">
                <a:solidFill>
                  <a:srgbClr val="333333"/>
                </a:solidFill>
                <a:highlight>
                  <a:srgbClr val="FFFFFF"/>
                </a:highlight>
                <a:latin typeface="Georgia"/>
                <a:ea typeface="Georgia"/>
                <a:cs typeface="Georgia"/>
                <a:sym typeface="Georgia"/>
              </a:rPr>
              <a:t>Ten sportily dressed, immaculately groomed men arrive, one only 16, the oldest few in their </a:t>
            </a:r>
            <a:r>
              <a:rPr lang="en" sz="6100">
                <a:solidFill>
                  <a:srgbClr val="333333"/>
                </a:solidFill>
                <a:latin typeface="Georgia"/>
                <a:ea typeface="Georgia"/>
                <a:cs typeface="Georgia"/>
                <a:sym typeface="Georgia"/>
              </a:rPr>
              <a:t>mid-20s. They play cornhole as </a:t>
            </a:r>
            <a:r>
              <a:rPr lang="en" sz="6100">
                <a:solidFill>
                  <a:srgbClr val="333333"/>
                </a:solidFill>
                <a:highlight>
                  <a:srgbClr val="FFFF00"/>
                </a:highlight>
                <a:latin typeface="Georgia"/>
                <a:ea typeface="Georgia"/>
                <a:cs typeface="Georgia"/>
                <a:sym typeface="Georgia"/>
              </a:rPr>
              <a:t>electronic dance music blares</a:t>
            </a:r>
            <a:r>
              <a:rPr lang="en" sz="6100">
                <a:solidFill>
                  <a:srgbClr val="333333"/>
                </a:solidFill>
                <a:latin typeface="Georgia"/>
                <a:ea typeface="Georgia"/>
                <a:cs typeface="Georgia"/>
                <a:sym typeface="Georgia"/>
              </a:rPr>
              <a:t> through a Bluetooth speaker.</a:t>
            </a:r>
            <a:endParaRPr sz="6100">
              <a:solidFill>
                <a:srgbClr val="333333"/>
              </a:solidFill>
              <a:latin typeface="Georgia"/>
              <a:ea typeface="Georgia"/>
              <a:cs typeface="Georgia"/>
              <a:sym typeface="Georgia"/>
            </a:endParaRPr>
          </a:p>
          <a:p>
            <a:pPr marL="0" lvl="0" indent="0" algn="l" rtl="0">
              <a:spcBef>
                <a:spcPts val="2900"/>
              </a:spcBef>
              <a:spcAft>
                <a:spcPts val="0"/>
              </a:spcAft>
              <a:buNone/>
            </a:pPr>
            <a:r>
              <a:rPr lang="en" sz="6100">
                <a:solidFill>
                  <a:srgbClr val="333333"/>
                </a:solidFill>
                <a:latin typeface="Georgia"/>
                <a:ea typeface="Georgia"/>
                <a:cs typeface="Georgia"/>
                <a:sym typeface="Georgia"/>
              </a:rPr>
              <a:t>Liam </a:t>
            </a:r>
            <a:r>
              <a:rPr lang="en" sz="6100">
                <a:solidFill>
                  <a:srgbClr val="333333"/>
                </a:solidFill>
                <a:highlight>
                  <a:srgbClr val="FFFF00"/>
                </a:highlight>
                <a:latin typeface="Georgia"/>
                <a:ea typeface="Georgia"/>
                <a:cs typeface="Georgia"/>
                <a:sym typeface="Georgia"/>
              </a:rPr>
              <a:t>sips sugar-free Red Bull</a:t>
            </a:r>
            <a:r>
              <a:rPr lang="en" sz="6100">
                <a:solidFill>
                  <a:srgbClr val="333333"/>
                </a:solidFill>
                <a:latin typeface="Georgia"/>
                <a:ea typeface="Georgia"/>
                <a:cs typeface="Georgia"/>
                <a:sym typeface="Georgia"/>
              </a:rPr>
              <a:t>, kills the lights and leads them in a Wim Hof breathing exercise of deep, </a:t>
            </a:r>
            <a:r>
              <a:rPr lang="en" sz="6100">
                <a:solidFill>
                  <a:srgbClr val="333333"/>
                </a:solidFill>
                <a:highlight>
                  <a:srgbClr val="FFFF00"/>
                </a:highlight>
                <a:latin typeface="Georgia"/>
                <a:ea typeface="Georgia"/>
                <a:cs typeface="Georgia"/>
                <a:sym typeface="Georgia"/>
              </a:rPr>
              <a:t>rhythmic exhalations.</a:t>
            </a:r>
            <a:endParaRPr sz="6100">
              <a:solidFill>
                <a:srgbClr val="333333"/>
              </a:solidFill>
              <a:highlight>
                <a:srgbClr val="FFFF00"/>
              </a:highlight>
              <a:latin typeface="Georgia"/>
              <a:ea typeface="Georgia"/>
              <a:cs typeface="Georgia"/>
              <a:sym typeface="Georgia"/>
            </a:endParaRPr>
          </a:p>
          <a:p>
            <a:pPr marL="0" lvl="0" indent="0" algn="l" rtl="0">
              <a:spcBef>
                <a:spcPts val="2900"/>
              </a:spcBef>
              <a:spcAft>
                <a:spcPts val="0"/>
              </a:spcAft>
              <a:buNone/>
            </a:pPr>
            <a:r>
              <a:rPr lang="en" sz="6000">
                <a:solidFill>
                  <a:srgbClr val="333333"/>
                </a:solidFill>
                <a:latin typeface="Georgia"/>
                <a:ea typeface="Georgia"/>
                <a:cs typeface="Georgia"/>
                <a:sym typeface="Georgia"/>
              </a:rPr>
              <a:t>He stands under a </a:t>
            </a:r>
            <a:r>
              <a:rPr lang="en" sz="6000">
                <a:solidFill>
                  <a:srgbClr val="333333"/>
                </a:solidFill>
                <a:highlight>
                  <a:srgbClr val="FFFF00"/>
                </a:highlight>
                <a:latin typeface="Georgia"/>
                <a:ea typeface="Georgia"/>
                <a:cs typeface="Georgia"/>
                <a:sym typeface="Georgia"/>
              </a:rPr>
              <a:t>blood-red logo splashed on the wall</a:t>
            </a:r>
            <a:r>
              <a:rPr lang="en" sz="6000">
                <a:solidFill>
                  <a:srgbClr val="333333"/>
                </a:solidFill>
                <a:latin typeface="Georgia"/>
                <a:ea typeface="Georgia"/>
                <a:cs typeface="Georgia"/>
                <a:sym typeface="Georgia"/>
              </a:rPr>
              <a:t> reading “300,” as in the epic film about hopelessly outnumbered warriors valiantly battling invaders. He talks about “milking the turf,” “re-knocks,” “question-based selling” and the “10 pillars of solar.”</a:t>
            </a:r>
            <a:endParaRPr sz="6000">
              <a:solidFill>
                <a:srgbClr val="333333"/>
              </a:solidFill>
              <a:latin typeface="Georgia"/>
              <a:ea typeface="Georgia"/>
              <a:cs typeface="Georgia"/>
              <a:sym typeface="Georgia"/>
            </a:endParaRPr>
          </a:p>
          <a:p>
            <a:pPr marL="0" lvl="0" indent="0" algn="l" rtl="0">
              <a:spcBef>
                <a:spcPts val="2900"/>
              </a:spcBef>
              <a:spcAft>
                <a:spcPts val="2900"/>
              </a:spcAft>
              <a:buNone/>
            </a:pPr>
            <a:r>
              <a:rPr lang="en" sz="6000" b="1" i="1">
                <a:solidFill>
                  <a:schemeClr val="accent3"/>
                </a:solidFill>
                <a:latin typeface="Georgia"/>
                <a:ea typeface="Georgia"/>
                <a:cs typeface="Georgia"/>
                <a:sym typeface="Georgia"/>
              </a:rPr>
              <a:t>— ‘Constant rejection,’ big rewards: Life as a door to door salesman</a:t>
            </a:r>
            <a:endParaRPr/>
          </a:p>
        </p:txBody>
      </p:sp>
      <p:sp>
        <p:nvSpPr>
          <p:cNvPr id="84" name="Google Shape;84;p17"/>
          <p:cNvSpPr txBox="1">
            <a:spLocks noGrp="1"/>
          </p:cNvSpPr>
          <p:nvPr>
            <p:ph type="title"/>
          </p:nvPr>
        </p:nvSpPr>
        <p:spPr>
          <a:xfrm>
            <a:off x="667175" y="305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accent2"/>
                </a:solidFill>
              </a:rPr>
              <a:t>The big five</a:t>
            </a:r>
            <a:endParaRPr>
              <a:solidFill>
                <a:schemeClr val="accen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‘News you can feel’</a:t>
            </a:r>
            <a:endParaRPr/>
          </a:p>
        </p:txBody>
      </p:sp>
      <p:sp>
        <p:nvSpPr>
          <p:cNvPr id="90" name="Google Shape;90;p18"/>
          <p:cNvSpPr txBox="1">
            <a:spLocks noGrp="1"/>
          </p:cNvSpPr>
          <p:nvPr>
            <p:ph type="body" idx="1"/>
          </p:nvPr>
        </p:nvSpPr>
        <p:spPr>
          <a:xfrm>
            <a:off x="324850" y="1254300"/>
            <a:ext cx="8520600" cy="3416400"/>
          </a:xfrm>
          <a:prstGeom prst="rect">
            <a:avLst/>
          </a:prstGeom>
          <a:ln>
            <a:noFill/>
          </a:ln>
        </p:spPr>
        <p:txBody>
          <a:bodyPr spcFirstLastPara="1" wrap="square" lIns="91425" tIns="91425" rIns="91425" bIns="91425" anchor="t" anchorCtr="0">
            <a:normAutofit/>
          </a:bodyPr>
          <a:lstStyle/>
          <a:p>
            <a:pPr marL="0" lvl="0" indent="0" algn="l" rtl="0">
              <a:spcBef>
                <a:spcPts val="900"/>
              </a:spcBef>
              <a:spcAft>
                <a:spcPts val="0"/>
              </a:spcAft>
              <a:buNone/>
            </a:pPr>
            <a:r>
              <a:rPr lang="en" sz="1500">
                <a:solidFill>
                  <a:srgbClr val="2D3B45"/>
                </a:solidFill>
                <a:highlight>
                  <a:srgbClr val="FFFFFF"/>
                </a:highlight>
                <a:latin typeface="Arial"/>
                <a:ea typeface="Arial"/>
                <a:cs typeface="Arial"/>
                <a:sym typeface="Arial"/>
              </a:rPr>
              <a:t>“The kind of journalism we end up doing is shaped by the way we think about our mission. If we think that a vital part of our job is to uncover, describe and evoke the texture, tone and meaning — the warp and woof, as people say… then the crucial role of intimate journalism comes suddenly and inevitably to the fore… It is not “news you can use,” as the modern catchphrase goes, but “news you can feel.”</a:t>
            </a:r>
            <a:endParaRPr sz="1500">
              <a:solidFill>
                <a:srgbClr val="2D3B45"/>
              </a:solidFill>
              <a:latin typeface="Arial"/>
              <a:ea typeface="Arial"/>
              <a:cs typeface="Arial"/>
              <a:sym typeface="Arial"/>
            </a:endParaRPr>
          </a:p>
          <a:p>
            <a:pPr marL="0" lvl="0" indent="0" algn="l" rtl="0">
              <a:spcBef>
                <a:spcPts val="900"/>
              </a:spcBef>
              <a:spcAft>
                <a:spcPts val="0"/>
              </a:spcAft>
              <a:buNone/>
            </a:pPr>
            <a:r>
              <a:rPr lang="en" sz="1500" u="sng">
                <a:solidFill>
                  <a:schemeClr val="hlink"/>
                </a:solidFill>
                <a:latin typeface="Arial"/>
                <a:ea typeface="Arial"/>
                <a:cs typeface="Arial"/>
                <a:sym typeface="Arial"/>
                <a:hlinkClick r:id="rId3"/>
              </a:rPr>
              <a:t>— Walt Harrington, Seeking the Extraordinary in the Ordinary</a:t>
            </a:r>
            <a:endParaRPr sz="1500">
              <a:solidFill>
                <a:srgbClr val="2D3B45"/>
              </a:solidFill>
              <a:latin typeface="Arial"/>
              <a:ea typeface="Arial"/>
              <a:cs typeface="Arial"/>
              <a:sym typeface="Arial"/>
            </a:endParaRPr>
          </a:p>
          <a:p>
            <a:pPr marL="0" lvl="0" indent="0" algn="l" rtl="0">
              <a:spcBef>
                <a:spcPts val="900"/>
              </a:spcBef>
              <a:spcAft>
                <a:spcPts val="0"/>
              </a:spcAft>
              <a:buNone/>
            </a:pPr>
            <a:endParaRPr sz="1500">
              <a:solidFill>
                <a:srgbClr val="2D3B45"/>
              </a:solidFill>
              <a:latin typeface="Arial"/>
              <a:ea typeface="Arial"/>
              <a:cs typeface="Arial"/>
              <a:sym typeface="Arial"/>
            </a:endParaRPr>
          </a:p>
          <a:p>
            <a:pPr marL="0" lvl="0" indent="0" algn="l" rtl="0">
              <a:spcBef>
                <a:spcPts val="900"/>
              </a:spcBef>
              <a:spcAft>
                <a:spcPts val="900"/>
              </a:spcAft>
              <a:buNone/>
            </a:pPr>
            <a:r>
              <a:rPr lang="en" sz="1500" b="1">
                <a:solidFill>
                  <a:srgbClr val="2D3B45"/>
                </a:solidFill>
                <a:latin typeface="Arial"/>
                <a:ea typeface="Arial"/>
                <a:cs typeface="Arial"/>
                <a:sym typeface="Arial"/>
              </a:rPr>
              <a:t>^ The best journalism is both!!!</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53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 what happens when we can’t be there as a witness?</a:t>
            </a:r>
            <a:endParaRPr/>
          </a:p>
        </p:txBody>
      </p:sp>
      <p:sp>
        <p:nvSpPr>
          <p:cNvPr id="96" name="Google Shape;96;p19"/>
          <p:cNvSpPr txBox="1">
            <a:spLocks noGrp="1"/>
          </p:cNvSpPr>
          <p:nvPr>
            <p:ph type="body" idx="1"/>
          </p:nvPr>
        </p:nvSpPr>
        <p:spPr>
          <a:xfrm>
            <a:off x="205850" y="1487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a:t>… Or when a central source won’t talk?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highlight>
                <a:srgbClr val="FFFF00"/>
              </a:highlight>
            </a:endParaRPr>
          </a:p>
          <a:p>
            <a:pPr marL="0" lvl="0" indent="0" algn="l" rtl="0">
              <a:spcBef>
                <a:spcPts val="1200"/>
              </a:spcBef>
              <a:spcAft>
                <a:spcPts val="1200"/>
              </a:spcAft>
              <a:buNone/>
            </a:pPr>
            <a:endParaRPr/>
          </a:p>
        </p:txBody>
      </p:sp>
      <p:pic>
        <p:nvPicPr>
          <p:cNvPr id="97" name="Google Shape;97;p19" descr="a close up of a woman smiling with red lipstick on her lips . (Provided by Tenor)"/>
          <p:cNvPicPr preferRelativeResize="0"/>
          <p:nvPr/>
        </p:nvPicPr>
        <p:blipFill>
          <a:blip r:embed="rId3">
            <a:alphaModFix/>
          </a:blip>
          <a:stretch>
            <a:fillRect/>
          </a:stretch>
        </p:blipFill>
        <p:spPr>
          <a:xfrm>
            <a:off x="4921250" y="1487475"/>
            <a:ext cx="3310675" cy="295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369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turn to records and more: to flesh out characters, to recreate scenes</a:t>
            </a:r>
            <a:endParaRPr/>
          </a:p>
        </p:txBody>
      </p:sp>
      <p:pic>
        <p:nvPicPr>
          <p:cNvPr id="103" name="Google Shape;103;p20" title="True Crime Comedy GIF by CBS.gif"/>
          <p:cNvPicPr preferRelativeResize="0"/>
          <p:nvPr/>
        </p:nvPicPr>
        <p:blipFill>
          <a:blip r:embed="rId3">
            <a:alphaModFix/>
          </a:blip>
          <a:stretch>
            <a:fillRect/>
          </a:stretch>
        </p:blipFill>
        <p:spPr>
          <a:xfrm>
            <a:off x="1645950" y="1423475"/>
            <a:ext cx="5414950" cy="3034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1041600" y="1856650"/>
            <a:ext cx="6797100" cy="3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00"/>
              <a:t>We treat reporting for details like an investigation!</a:t>
            </a:r>
            <a:endParaRPr sz="3100"/>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3498</Words>
  <Application>Microsoft Office PowerPoint</Application>
  <PresentationFormat>On-screen Show (16:9)</PresentationFormat>
  <Paragraphs>198</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Proxima Nova</vt:lpstr>
      <vt:lpstr>Georgia</vt:lpstr>
      <vt:lpstr>Arial</vt:lpstr>
      <vt:lpstr>Alfa Slab One</vt:lpstr>
      <vt:lpstr>Times New Roman</vt:lpstr>
      <vt:lpstr>Gameday</vt:lpstr>
      <vt:lpstr>Behind the scenes of narrative journalism</vt:lpstr>
      <vt:lpstr>Standard process </vt:lpstr>
      <vt:lpstr>Capturing a sense of movement</vt:lpstr>
      <vt:lpstr>Capturing a sense of place</vt:lpstr>
      <vt:lpstr>The big five</vt:lpstr>
      <vt:lpstr>‘News you can feel’</vt:lpstr>
      <vt:lpstr>So, what happens when we can’t be there as a witness?</vt:lpstr>
      <vt:lpstr>We turn to records and more: to flesh out characters, to recreate scenes</vt:lpstr>
      <vt:lpstr>We treat reporting for details like an investigation!</vt:lpstr>
      <vt:lpstr>First… we think about what might be accessible!</vt:lpstr>
      <vt:lpstr>We mix and match!</vt:lpstr>
      <vt:lpstr>We stay organized </vt:lpstr>
      <vt:lpstr>PowerPoint Presentation</vt:lpstr>
      <vt:lpstr>PowerPoint Presentation</vt:lpstr>
      <vt:lpstr>PowerPoint Presentation</vt:lpstr>
      <vt:lpstr>Public records</vt:lpstr>
      <vt:lpstr>911 audio and body-worn camera footage</vt:lpstr>
      <vt:lpstr>Medical Examiners reports</vt:lpstr>
      <vt:lpstr>Fleshing out a ‘no comment’ character</vt:lpstr>
      <vt:lpstr>Continued:</vt:lpstr>
      <vt:lpstr>PowerPoint Presentation</vt:lpstr>
      <vt:lpstr>Private records </vt:lpstr>
      <vt:lpstr>Diary entries</vt:lpstr>
      <vt:lpstr>Drafts/Written notes</vt:lpstr>
      <vt:lpstr>Writing from video</vt:lpstr>
      <vt:lpstr>Writing from photos</vt:lpstr>
      <vt:lpstr>PowerPoint Presentation</vt:lpstr>
      <vt:lpstr>Coaching sources to deliver (before)</vt:lpstr>
      <vt:lpstr>Coaching sources to deliver (after)</vt:lpstr>
      <vt:lpstr>Coaching sources to deliver (getting inside)</vt:lpstr>
      <vt:lpstr>PowerPoint Presentation</vt:lpstr>
      <vt:lpstr>Mostly… the internet</vt:lpstr>
      <vt:lpstr>Facebook</vt:lpstr>
      <vt:lpstr>Facebook</vt:lpstr>
      <vt:lpstr>News clips and Instagram posts </vt:lpstr>
      <vt:lpstr>Scouting the scene</vt:lpstr>
      <vt:lpstr>The great big sleuth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Jodi Pushkin</dc:creator>
  <cp:lastModifiedBy>Jodi B. Pushkin</cp:lastModifiedBy>
  <cp:revision>1</cp:revision>
  <dcterms:modified xsi:type="dcterms:W3CDTF">2025-11-05T21:31:33Z</dcterms:modified>
</cp:coreProperties>
</file>